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omments/comment1.xml" ContentType="application/vnd.openxmlformats-officedocument.presentationml.comment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68" r:id="rId3"/>
    <p:sldId id="269" r:id="rId4"/>
    <p:sldId id="270" r:id="rId5"/>
    <p:sldId id="271" r:id="rId6"/>
    <p:sldId id="298" r:id="rId7"/>
    <p:sldId id="299" r:id="rId8"/>
    <p:sldId id="300" r:id="rId9"/>
    <p:sldId id="301" r:id="rId10"/>
    <p:sldId id="302" r:id="rId11"/>
    <p:sldId id="272" r:id="rId12"/>
    <p:sldId id="273" r:id="rId13"/>
    <p:sldId id="274" r:id="rId14"/>
    <p:sldId id="275" r:id="rId15"/>
    <p:sldId id="276" r:id="rId16"/>
    <p:sldId id="277" r:id="rId17"/>
    <p:sldId id="278" r:id="rId18"/>
    <p:sldId id="279" r:id="rId19"/>
    <p:sldId id="259" r:id="rId20"/>
    <p:sldId id="260" r:id="rId21"/>
    <p:sldId id="261" r:id="rId22"/>
    <p:sldId id="262" r:id="rId23"/>
    <p:sldId id="263" r:id="rId24"/>
    <p:sldId id="264" r:id="rId25"/>
    <p:sldId id="265" r:id="rId26"/>
    <p:sldId id="267" r:id="rId27"/>
    <p:sldId id="296" r:id="rId28"/>
    <p:sldId id="280" r:id="rId29"/>
    <p:sldId id="266" r:id="rId30"/>
    <p:sldId id="303" r:id="rId31"/>
    <p:sldId id="304" r:id="rId32"/>
    <p:sldId id="282" r:id="rId33"/>
    <p:sldId id="283" r:id="rId34"/>
    <p:sldId id="284" r:id="rId35"/>
    <p:sldId id="285" r:id="rId36"/>
    <p:sldId id="286" r:id="rId37"/>
    <p:sldId id="287" r:id="rId38"/>
    <p:sldId id="288" r:id="rId39"/>
    <p:sldId id="289" r:id="rId40"/>
    <p:sldId id="290" r:id="rId41"/>
    <p:sldId id="291" r:id="rId42"/>
    <p:sldId id="292" r:id="rId43"/>
    <p:sldId id="293" r:id="rId44"/>
    <p:sldId id="294" r:id="rId45"/>
    <p:sldId id="295" r:id="rId46"/>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Ученик" initials="У" lastIdx="1" clrIdx="0">
    <p:extLst>
      <p:ext uri="{19B8F6BF-5375-455C-9EA6-DF929625EA0E}">
        <p15:presenceInfo xmlns:p15="http://schemas.microsoft.com/office/powerpoint/2012/main" userId="Ученик"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8" d="100"/>
          <a:sy n="68" d="100"/>
        </p:scale>
        <p:origin x="792"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commentAuthors" Target="commentAuthors.xml"/><Relationship Id="rId50"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22-10-30T21:30:06.195" idx="1">
    <p:pos x="7107" y="292"/>
    <p:text/>
    <p:extLst>
      <p:ext uri="{C676402C-5697-4E1C-873F-D02D1690AC5C}">
        <p15:threadingInfo xmlns:p15="http://schemas.microsoft.com/office/powerpoint/2012/main" timeZoneBias="-600"/>
      </p:ext>
    </p:extLst>
  </p:cm>
</p:cmLst>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BBF815BB-0F29-4B67-833B-8EB90C2E74F7}"/>
              </a:ext>
            </a:extLst>
          </p:cNvPr>
          <p:cNvSpPr>
            <a:spLocks noGrp="1"/>
          </p:cNvSpPr>
          <p:nvPr>
            <p:ph type="ctrTitle"/>
          </p:nvPr>
        </p:nvSpPr>
        <p:spPr>
          <a:xfrm>
            <a:off x="1524000" y="1122363"/>
            <a:ext cx="9144000" cy="2387600"/>
          </a:xfrm>
        </p:spPr>
        <p:txBody>
          <a:bodyPr anchor="b"/>
          <a:lstStyle>
            <a:lvl1pPr algn="ctr">
              <a:defRPr sz="6000"/>
            </a:lvl1pPr>
          </a:lstStyle>
          <a:p>
            <a:r>
              <a:rPr lang="ru-RU"/>
              <a:t>Образец заголовка</a:t>
            </a:r>
          </a:p>
        </p:txBody>
      </p:sp>
      <p:sp>
        <p:nvSpPr>
          <p:cNvPr id="3" name="Подзаголовок 2">
            <a:extLst>
              <a:ext uri="{FF2B5EF4-FFF2-40B4-BE49-F238E27FC236}">
                <a16:creationId xmlns:a16="http://schemas.microsoft.com/office/drawing/2014/main" id="{B9D97FFE-A016-4FEB-BA27-F481D06808B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p>
        </p:txBody>
      </p:sp>
      <p:sp>
        <p:nvSpPr>
          <p:cNvPr id="4" name="Дата 3">
            <a:extLst>
              <a:ext uri="{FF2B5EF4-FFF2-40B4-BE49-F238E27FC236}">
                <a16:creationId xmlns:a16="http://schemas.microsoft.com/office/drawing/2014/main" id="{9E532D9F-3A3D-440B-BD8E-C1FFA0B656E1}"/>
              </a:ext>
            </a:extLst>
          </p:cNvPr>
          <p:cNvSpPr>
            <a:spLocks noGrp="1"/>
          </p:cNvSpPr>
          <p:nvPr>
            <p:ph type="dt" sz="half" idx="10"/>
          </p:nvPr>
        </p:nvSpPr>
        <p:spPr/>
        <p:txBody>
          <a:bodyPr/>
          <a:lstStyle/>
          <a:p>
            <a:fld id="{59D0582D-1DAC-4712-8A68-24C4D87FC752}" type="datetimeFigureOut">
              <a:rPr lang="ru-RU" smtClean="0"/>
              <a:t>30.10.2022</a:t>
            </a:fld>
            <a:endParaRPr lang="ru-RU"/>
          </a:p>
        </p:txBody>
      </p:sp>
      <p:sp>
        <p:nvSpPr>
          <p:cNvPr id="5" name="Нижний колонтитул 4">
            <a:extLst>
              <a:ext uri="{FF2B5EF4-FFF2-40B4-BE49-F238E27FC236}">
                <a16:creationId xmlns:a16="http://schemas.microsoft.com/office/drawing/2014/main" id="{6F466D44-5C8C-4C9A-9CF2-DACBBA53A4D5}"/>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254152E9-1338-426C-A9D6-E5BA4143D406}"/>
              </a:ext>
            </a:extLst>
          </p:cNvPr>
          <p:cNvSpPr>
            <a:spLocks noGrp="1"/>
          </p:cNvSpPr>
          <p:nvPr>
            <p:ph type="sldNum" sz="quarter" idx="12"/>
          </p:nvPr>
        </p:nvSpPr>
        <p:spPr/>
        <p:txBody>
          <a:bodyPr/>
          <a:lstStyle/>
          <a:p>
            <a:fld id="{C00EF88E-D09B-40DC-9E06-E7366037E135}" type="slidenum">
              <a:rPr lang="ru-RU" smtClean="0"/>
              <a:t>‹#›</a:t>
            </a:fld>
            <a:endParaRPr lang="ru-RU"/>
          </a:p>
        </p:txBody>
      </p:sp>
    </p:spTree>
    <p:extLst>
      <p:ext uri="{BB962C8B-B14F-4D97-AF65-F5344CB8AC3E}">
        <p14:creationId xmlns:p14="http://schemas.microsoft.com/office/powerpoint/2010/main" val="27279095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76E2F38F-AC5E-45F4-ADB5-E9C66A382EFA}"/>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id="{3EBFC4B0-B149-4E00-8BD8-5DCF9463388B}"/>
              </a:ext>
            </a:extLst>
          </p:cNvPr>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8915D4CF-0473-4163-90D8-ACDA6669273C}"/>
              </a:ext>
            </a:extLst>
          </p:cNvPr>
          <p:cNvSpPr>
            <a:spLocks noGrp="1"/>
          </p:cNvSpPr>
          <p:nvPr>
            <p:ph type="dt" sz="half" idx="10"/>
          </p:nvPr>
        </p:nvSpPr>
        <p:spPr/>
        <p:txBody>
          <a:bodyPr/>
          <a:lstStyle/>
          <a:p>
            <a:fld id="{59D0582D-1DAC-4712-8A68-24C4D87FC752}" type="datetimeFigureOut">
              <a:rPr lang="ru-RU" smtClean="0"/>
              <a:t>30.10.2022</a:t>
            </a:fld>
            <a:endParaRPr lang="ru-RU"/>
          </a:p>
        </p:txBody>
      </p:sp>
      <p:sp>
        <p:nvSpPr>
          <p:cNvPr id="5" name="Нижний колонтитул 4">
            <a:extLst>
              <a:ext uri="{FF2B5EF4-FFF2-40B4-BE49-F238E27FC236}">
                <a16:creationId xmlns:a16="http://schemas.microsoft.com/office/drawing/2014/main" id="{E0D64C9A-81C0-499B-AEFB-13C5DD76855B}"/>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C187EE9A-74D5-4AF4-B582-D65A95DFE77A}"/>
              </a:ext>
            </a:extLst>
          </p:cNvPr>
          <p:cNvSpPr>
            <a:spLocks noGrp="1"/>
          </p:cNvSpPr>
          <p:nvPr>
            <p:ph type="sldNum" sz="quarter" idx="12"/>
          </p:nvPr>
        </p:nvSpPr>
        <p:spPr/>
        <p:txBody>
          <a:bodyPr/>
          <a:lstStyle/>
          <a:p>
            <a:fld id="{C00EF88E-D09B-40DC-9E06-E7366037E135}" type="slidenum">
              <a:rPr lang="ru-RU" smtClean="0"/>
              <a:t>‹#›</a:t>
            </a:fld>
            <a:endParaRPr lang="ru-RU"/>
          </a:p>
        </p:txBody>
      </p:sp>
    </p:spTree>
    <p:extLst>
      <p:ext uri="{BB962C8B-B14F-4D97-AF65-F5344CB8AC3E}">
        <p14:creationId xmlns:p14="http://schemas.microsoft.com/office/powerpoint/2010/main" val="24042245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57366285-7F4F-4CDB-8678-4FFEBE327545}"/>
              </a:ext>
            </a:extLst>
          </p:cNvPr>
          <p:cNvSpPr>
            <a:spLocks noGrp="1"/>
          </p:cNvSpPr>
          <p:nvPr>
            <p:ph type="title"/>
          </p:nvPr>
        </p:nvSpPr>
        <p:spPr>
          <a:xfrm>
            <a:off x="831850" y="1709738"/>
            <a:ext cx="10515600" cy="2852737"/>
          </a:xfrm>
        </p:spPr>
        <p:txBody>
          <a:bodyPr anchor="b"/>
          <a:lstStyle>
            <a:lvl1pPr>
              <a:defRPr sz="6000"/>
            </a:lvl1pPr>
          </a:lstStyle>
          <a:p>
            <a:r>
              <a:rPr lang="ru-RU"/>
              <a:t>Образец заголовка</a:t>
            </a:r>
          </a:p>
        </p:txBody>
      </p:sp>
      <p:sp>
        <p:nvSpPr>
          <p:cNvPr id="3" name="Текст 2">
            <a:extLst>
              <a:ext uri="{FF2B5EF4-FFF2-40B4-BE49-F238E27FC236}">
                <a16:creationId xmlns:a16="http://schemas.microsoft.com/office/drawing/2014/main" id="{076FB918-FBB0-4EDE-A92E-FDB92BBC06D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4" name="Дата 3">
            <a:extLst>
              <a:ext uri="{FF2B5EF4-FFF2-40B4-BE49-F238E27FC236}">
                <a16:creationId xmlns:a16="http://schemas.microsoft.com/office/drawing/2014/main" id="{60FD0FBA-069B-4000-A4FF-ADE29C44913E}"/>
              </a:ext>
            </a:extLst>
          </p:cNvPr>
          <p:cNvSpPr>
            <a:spLocks noGrp="1"/>
          </p:cNvSpPr>
          <p:nvPr>
            <p:ph type="dt" sz="half" idx="10"/>
          </p:nvPr>
        </p:nvSpPr>
        <p:spPr/>
        <p:txBody>
          <a:bodyPr/>
          <a:lstStyle/>
          <a:p>
            <a:fld id="{59D0582D-1DAC-4712-8A68-24C4D87FC752}" type="datetimeFigureOut">
              <a:rPr lang="ru-RU" smtClean="0"/>
              <a:t>30.10.2022</a:t>
            </a:fld>
            <a:endParaRPr lang="ru-RU"/>
          </a:p>
        </p:txBody>
      </p:sp>
      <p:sp>
        <p:nvSpPr>
          <p:cNvPr id="5" name="Нижний колонтитул 4">
            <a:extLst>
              <a:ext uri="{FF2B5EF4-FFF2-40B4-BE49-F238E27FC236}">
                <a16:creationId xmlns:a16="http://schemas.microsoft.com/office/drawing/2014/main" id="{E68827EF-C086-4226-A8A5-F12A29B0D64C}"/>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9CAB33F3-BCE8-418D-934A-4FA8B13899F9}"/>
              </a:ext>
            </a:extLst>
          </p:cNvPr>
          <p:cNvSpPr>
            <a:spLocks noGrp="1"/>
          </p:cNvSpPr>
          <p:nvPr>
            <p:ph type="sldNum" sz="quarter" idx="12"/>
          </p:nvPr>
        </p:nvSpPr>
        <p:spPr/>
        <p:txBody>
          <a:bodyPr/>
          <a:lstStyle/>
          <a:p>
            <a:fld id="{C00EF88E-D09B-40DC-9E06-E7366037E135}" type="slidenum">
              <a:rPr lang="ru-RU" smtClean="0"/>
              <a:t>‹#›</a:t>
            </a:fld>
            <a:endParaRPr lang="ru-RU"/>
          </a:p>
        </p:txBody>
      </p:sp>
    </p:spTree>
    <p:extLst>
      <p:ext uri="{BB962C8B-B14F-4D97-AF65-F5344CB8AC3E}">
        <p14:creationId xmlns:p14="http://schemas.microsoft.com/office/powerpoint/2010/main" val="42739995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35B9C0E3-9937-4710-8B57-4555CF2FCBBD}"/>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id="{0D061E0B-4975-414E-8010-2362A1CAF7FF}"/>
              </a:ext>
            </a:extLst>
          </p:cNvPr>
          <p:cNvSpPr>
            <a:spLocks noGrp="1"/>
          </p:cNvSpPr>
          <p:nvPr>
            <p:ph sz="half" idx="1"/>
          </p:nvPr>
        </p:nvSpPr>
        <p:spPr>
          <a:xfrm>
            <a:off x="838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a:extLst>
              <a:ext uri="{FF2B5EF4-FFF2-40B4-BE49-F238E27FC236}">
                <a16:creationId xmlns:a16="http://schemas.microsoft.com/office/drawing/2014/main" id="{79511A72-C084-4B3E-968E-A6B6720CEC79}"/>
              </a:ext>
            </a:extLst>
          </p:cNvPr>
          <p:cNvSpPr>
            <a:spLocks noGrp="1"/>
          </p:cNvSpPr>
          <p:nvPr>
            <p:ph sz="half" idx="2"/>
          </p:nvPr>
        </p:nvSpPr>
        <p:spPr>
          <a:xfrm>
            <a:off x="6172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a:extLst>
              <a:ext uri="{FF2B5EF4-FFF2-40B4-BE49-F238E27FC236}">
                <a16:creationId xmlns:a16="http://schemas.microsoft.com/office/drawing/2014/main" id="{54D2BED8-F0D9-4D94-BCB9-1AE26E27B5B9}"/>
              </a:ext>
            </a:extLst>
          </p:cNvPr>
          <p:cNvSpPr>
            <a:spLocks noGrp="1"/>
          </p:cNvSpPr>
          <p:nvPr>
            <p:ph type="dt" sz="half" idx="10"/>
          </p:nvPr>
        </p:nvSpPr>
        <p:spPr/>
        <p:txBody>
          <a:bodyPr/>
          <a:lstStyle/>
          <a:p>
            <a:fld id="{59D0582D-1DAC-4712-8A68-24C4D87FC752}" type="datetimeFigureOut">
              <a:rPr lang="ru-RU" smtClean="0"/>
              <a:t>30.10.2022</a:t>
            </a:fld>
            <a:endParaRPr lang="ru-RU"/>
          </a:p>
        </p:txBody>
      </p:sp>
      <p:sp>
        <p:nvSpPr>
          <p:cNvPr id="6" name="Нижний колонтитул 5">
            <a:extLst>
              <a:ext uri="{FF2B5EF4-FFF2-40B4-BE49-F238E27FC236}">
                <a16:creationId xmlns:a16="http://schemas.microsoft.com/office/drawing/2014/main" id="{EC99779D-1E0D-446D-BEFF-C282EE14F558}"/>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188730BF-A3A6-4155-A3FE-DAC6B502087A}"/>
              </a:ext>
            </a:extLst>
          </p:cNvPr>
          <p:cNvSpPr>
            <a:spLocks noGrp="1"/>
          </p:cNvSpPr>
          <p:nvPr>
            <p:ph type="sldNum" sz="quarter" idx="12"/>
          </p:nvPr>
        </p:nvSpPr>
        <p:spPr/>
        <p:txBody>
          <a:bodyPr/>
          <a:lstStyle/>
          <a:p>
            <a:fld id="{C00EF88E-D09B-40DC-9E06-E7366037E135}" type="slidenum">
              <a:rPr lang="ru-RU" smtClean="0"/>
              <a:t>‹#›</a:t>
            </a:fld>
            <a:endParaRPr lang="ru-RU"/>
          </a:p>
        </p:txBody>
      </p:sp>
    </p:spTree>
    <p:extLst>
      <p:ext uri="{BB962C8B-B14F-4D97-AF65-F5344CB8AC3E}">
        <p14:creationId xmlns:p14="http://schemas.microsoft.com/office/powerpoint/2010/main" val="42589208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69C34D4E-4066-47E3-B91D-24C9546D9F54}"/>
              </a:ext>
            </a:extLst>
          </p:cNvPr>
          <p:cNvSpPr>
            <a:spLocks noGrp="1"/>
          </p:cNvSpPr>
          <p:nvPr>
            <p:ph type="title"/>
          </p:nvPr>
        </p:nvSpPr>
        <p:spPr>
          <a:xfrm>
            <a:off x="839788" y="365125"/>
            <a:ext cx="10515600" cy="1325563"/>
          </a:xfrm>
        </p:spPr>
        <p:txBody>
          <a:bodyPr/>
          <a:lstStyle/>
          <a:p>
            <a:r>
              <a:rPr lang="ru-RU"/>
              <a:t>Образец заголовка</a:t>
            </a:r>
          </a:p>
        </p:txBody>
      </p:sp>
      <p:sp>
        <p:nvSpPr>
          <p:cNvPr id="3" name="Текст 2">
            <a:extLst>
              <a:ext uri="{FF2B5EF4-FFF2-40B4-BE49-F238E27FC236}">
                <a16:creationId xmlns:a16="http://schemas.microsoft.com/office/drawing/2014/main" id="{C67D5CA5-432B-4B6B-8568-1F32C861E29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Объект 3">
            <a:extLst>
              <a:ext uri="{FF2B5EF4-FFF2-40B4-BE49-F238E27FC236}">
                <a16:creationId xmlns:a16="http://schemas.microsoft.com/office/drawing/2014/main" id="{F2429EDF-12C7-475F-9016-D4E0A8F989A8}"/>
              </a:ext>
            </a:extLst>
          </p:cNvPr>
          <p:cNvSpPr>
            <a:spLocks noGrp="1"/>
          </p:cNvSpPr>
          <p:nvPr>
            <p:ph sz="half" idx="2"/>
          </p:nvPr>
        </p:nvSpPr>
        <p:spPr>
          <a:xfrm>
            <a:off x="839788" y="2505075"/>
            <a:ext cx="5157787"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a:extLst>
              <a:ext uri="{FF2B5EF4-FFF2-40B4-BE49-F238E27FC236}">
                <a16:creationId xmlns:a16="http://schemas.microsoft.com/office/drawing/2014/main" id="{087288E6-E192-4180-9DC6-1AF2EC37080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Объект 5">
            <a:extLst>
              <a:ext uri="{FF2B5EF4-FFF2-40B4-BE49-F238E27FC236}">
                <a16:creationId xmlns:a16="http://schemas.microsoft.com/office/drawing/2014/main" id="{A22BC243-99C6-4487-A56B-F835C340AA83}"/>
              </a:ext>
            </a:extLst>
          </p:cNvPr>
          <p:cNvSpPr>
            <a:spLocks noGrp="1"/>
          </p:cNvSpPr>
          <p:nvPr>
            <p:ph sz="quarter" idx="4"/>
          </p:nvPr>
        </p:nvSpPr>
        <p:spPr>
          <a:xfrm>
            <a:off x="6172200" y="2505075"/>
            <a:ext cx="5183188"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a:extLst>
              <a:ext uri="{FF2B5EF4-FFF2-40B4-BE49-F238E27FC236}">
                <a16:creationId xmlns:a16="http://schemas.microsoft.com/office/drawing/2014/main" id="{4DA0C05E-2F70-4EFB-8CDD-DAC4545726A9}"/>
              </a:ext>
            </a:extLst>
          </p:cNvPr>
          <p:cNvSpPr>
            <a:spLocks noGrp="1"/>
          </p:cNvSpPr>
          <p:nvPr>
            <p:ph type="dt" sz="half" idx="10"/>
          </p:nvPr>
        </p:nvSpPr>
        <p:spPr/>
        <p:txBody>
          <a:bodyPr/>
          <a:lstStyle/>
          <a:p>
            <a:fld id="{59D0582D-1DAC-4712-8A68-24C4D87FC752}" type="datetimeFigureOut">
              <a:rPr lang="ru-RU" smtClean="0"/>
              <a:t>30.10.2022</a:t>
            </a:fld>
            <a:endParaRPr lang="ru-RU"/>
          </a:p>
        </p:txBody>
      </p:sp>
      <p:sp>
        <p:nvSpPr>
          <p:cNvPr id="8" name="Нижний колонтитул 7">
            <a:extLst>
              <a:ext uri="{FF2B5EF4-FFF2-40B4-BE49-F238E27FC236}">
                <a16:creationId xmlns:a16="http://schemas.microsoft.com/office/drawing/2014/main" id="{50A5E247-FF46-4A27-A702-441FE7DCC3D8}"/>
              </a:ext>
            </a:extLst>
          </p:cNvPr>
          <p:cNvSpPr>
            <a:spLocks noGrp="1"/>
          </p:cNvSpPr>
          <p:nvPr>
            <p:ph type="ftr" sz="quarter" idx="11"/>
          </p:nvPr>
        </p:nvSpPr>
        <p:spPr/>
        <p:txBody>
          <a:bodyPr/>
          <a:lstStyle/>
          <a:p>
            <a:endParaRPr lang="ru-RU"/>
          </a:p>
        </p:txBody>
      </p:sp>
      <p:sp>
        <p:nvSpPr>
          <p:cNvPr id="9" name="Номер слайда 8">
            <a:extLst>
              <a:ext uri="{FF2B5EF4-FFF2-40B4-BE49-F238E27FC236}">
                <a16:creationId xmlns:a16="http://schemas.microsoft.com/office/drawing/2014/main" id="{2D13CD4A-42B9-4A9E-B3E6-41C3112A6CA4}"/>
              </a:ext>
            </a:extLst>
          </p:cNvPr>
          <p:cNvSpPr>
            <a:spLocks noGrp="1"/>
          </p:cNvSpPr>
          <p:nvPr>
            <p:ph type="sldNum" sz="quarter" idx="12"/>
          </p:nvPr>
        </p:nvSpPr>
        <p:spPr/>
        <p:txBody>
          <a:bodyPr/>
          <a:lstStyle/>
          <a:p>
            <a:fld id="{C00EF88E-D09B-40DC-9E06-E7366037E135}" type="slidenum">
              <a:rPr lang="ru-RU" smtClean="0"/>
              <a:t>‹#›</a:t>
            </a:fld>
            <a:endParaRPr lang="ru-RU"/>
          </a:p>
        </p:txBody>
      </p:sp>
    </p:spTree>
    <p:extLst>
      <p:ext uri="{BB962C8B-B14F-4D97-AF65-F5344CB8AC3E}">
        <p14:creationId xmlns:p14="http://schemas.microsoft.com/office/powerpoint/2010/main" val="18650908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59F0ED05-CDE1-46F2-86E1-2869AEEDE578}"/>
              </a:ext>
            </a:extLst>
          </p:cNvPr>
          <p:cNvSpPr>
            <a:spLocks noGrp="1"/>
          </p:cNvSpPr>
          <p:nvPr>
            <p:ph type="title"/>
          </p:nvPr>
        </p:nvSpPr>
        <p:spPr/>
        <p:txBody>
          <a:bodyPr/>
          <a:lstStyle/>
          <a:p>
            <a:r>
              <a:rPr lang="ru-RU"/>
              <a:t>Образец заголовка</a:t>
            </a:r>
          </a:p>
        </p:txBody>
      </p:sp>
      <p:sp>
        <p:nvSpPr>
          <p:cNvPr id="3" name="Дата 2">
            <a:extLst>
              <a:ext uri="{FF2B5EF4-FFF2-40B4-BE49-F238E27FC236}">
                <a16:creationId xmlns:a16="http://schemas.microsoft.com/office/drawing/2014/main" id="{7AA6A467-ECF8-4F05-BFB2-DE583258CADF}"/>
              </a:ext>
            </a:extLst>
          </p:cNvPr>
          <p:cNvSpPr>
            <a:spLocks noGrp="1"/>
          </p:cNvSpPr>
          <p:nvPr>
            <p:ph type="dt" sz="half" idx="10"/>
          </p:nvPr>
        </p:nvSpPr>
        <p:spPr/>
        <p:txBody>
          <a:bodyPr/>
          <a:lstStyle/>
          <a:p>
            <a:fld id="{59D0582D-1DAC-4712-8A68-24C4D87FC752}" type="datetimeFigureOut">
              <a:rPr lang="ru-RU" smtClean="0"/>
              <a:t>30.10.2022</a:t>
            </a:fld>
            <a:endParaRPr lang="ru-RU"/>
          </a:p>
        </p:txBody>
      </p:sp>
      <p:sp>
        <p:nvSpPr>
          <p:cNvPr id="4" name="Нижний колонтитул 3">
            <a:extLst>
              <a:ext uri="{FF2B5EF4-FFF2-40B4-BE49-F238E27FC236}">
                <a16:creationId xmlns:a16="http://schemas.microsoft.com/office/drawing/2014/main" id="{6F4FEC10-5A18-41CB-BB4E-E899BA653810}"/>
              </a:ext>
            </a:extLst>
          </p:cNvPr>
          <p:cNvSpPr>
            <a:spLocks noGrp="1"/>
          </p:cNvSpPr>
          <p:nvPr>
            <p:ph type="ftr" sz="quarter" idx="11"/>
          </p:nvPr>
        </p:nvSpPr>
        <p:spPr/>
        <p:txBody>
          <a:bodyPr/>
          <a:lstStyle/>
          <a:p>
            <a:endParaRPr lang="ru-RU"/>
          </a:p>
        </p:txBody>
      </p:sp>
      <p:sp>
        <p:nvSpPr>
          <p:cNvPr id="5" name="Номер слайда 4">
            <a:extLst>
              <a:ext uri="{FF2B5EF4-FFF2-40B4-BE49-F238E27FC236}">
                <a16:creationId xmlns:a16="http://schemas.microsoft.com/office/drawing/2014/main" id="{B78E5C40-9477-45A1-AFB5-AAA3F6BCF48C}"/>
              </a:ext>
            </a:extLst>
          </p:cNvPr>
          <p:cNvSpPr>
            <a:spLocks noGrp="1"/>
          </p:cNvSpPr>
          <p:nvPr>
            <p:ph type="sldNum" sz="quarter" idx="12"/>
          </p:nvPr>
        </p:nvSpPr>
        <p:spPr/>
        <p:txBody>
          <a:bodyPr/>
          <a:lstStyle/>
          <a:p>
            <a:fld id="{C00EF88E-D09B-40DC-9E06-E7366037E135}" type="slidenum">
              <a:rPr lang="ru-RU" smtClean="0"/>
              <a:t>‹#›</a:t>
            </a:fld>
            <a:endParaRPr lang="ru-RU"/>
          </a:p>
        </p:txBody>
      </p:sp>
    </p:spTree>
    <p:extLst>
      <p:ext uri="{BB962C8B-B14F-4D97-AF65-F5344CB8AC3E}">
        <p14:creationId xmlns:p14="http://schemas.microsoft.com/office/powerpoint/2010/main" val="3042187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a:extLst>
              <a:ext uri="{FF2B5EF4-FFF2-40B4-BE49-F238E27FC236}">
                <a16:creationId xmlns:a16="http://schemas.microsoft.com/office/drawing/2014/main" id="{76612438-6820-48FE-8A1D-8F8B09C0DB0D}"/>
              </a:ext>
            </a:extLst>
          </p:cNvPr>
          <p:cNvSpPr>
            <a:spLocks noGrp="1"/>
          </p:cNvSpPr>
          <p:nvPr>
            <p:ph type="dt" sz="half" idx="10"/>
          </p:nvPr>
        </p:nvSpPr>
        <p:spPr/>
        <p:txBody>
          <a:bodyPr/>
          <a:lstStyle/>
          <a:p>
            <a:fld id="{59D0582D-1DAC-4712-8A68-24C4D87FC752}" type="datetimeFigureOut">
              <a:rPr lang="ru-RU" smtClean="0"/>
              <a:t>30.10.2022</a:t>
            </a:fld>
            <a:endParaRPr lang="ru-RU"/>
          </a:p>
        </p:txBody>
      </p:sp>
      <p:sp>
        <p:nvSpPr>
          <p:cNvPr id="3" name="Нижний колонтитул 2">
            <a:extLst>
              <a:ext uri="{FF2B5EF4-FFF2-40B4-BE49-F238E27FC236}">
                <a16:creationId xmlns:a16="http://schemas.microsoft.com/office/drawing/2014/main" id="{C52A7A86-3736-49A3-AF58-D3C95C7660A9}"/>
              </a:ext>
            </a:extLst>
          </p:cNvPr>
          <p:cNvSpPr>
            <a:spLocks noGrp="1"/>
          </p:cNvSpPr>
          <p:nvPr>
            <p:ph type="ftr" sz="quarter" idx="11"/>
          </p:nvPr>
        </p:nvSpPr>
        <p:spPr/>
        <p:txBody>
          <a:bodyPr/>
          <a:lstStyle/>
          <a:p>
            <a:endParaRPr lang="ru-RU"/>
          </a:p>
        </p:txBody>
      </p:sp>
      <p:sp>
        <p:nvSpPr>
          <p:cNvPr id="4" name="Номер слайда 3">
            <a:extLst>
              <a:ext uri="{FF2B5EF4-FFF2-40B4-BE49-F238E27FC236}">
                <a16:creationId xmlns:a16="http://schemas.microsoft.com/office/drawing/2014/main" id="{5F1ADB57-980A-4A14-BCE4-B6251D29F909}"/>
              </a:ext>
            </a:extLst>
          </p:cNvPr>
          <p:cNvSpPr>
            <a:spLocks noGrp="1"/>
          </p:cNvSpPr>
          <p:nvPr>
            <p:ph type="sldNum" sz="quarter" idx="12"/>
          </p:nvPr>
        </p:nvSpPr>
        <p:spPr/>
        <p:txBody>
          <a:bodyPr/>
          <a:lstStyle/>
          <a:p>
            <a:fld id="{C00EF88E-D09B-40DC-9E06-E7366037E135}" type="slidenum">
              <a:rPr lang="ru-RU" smtClean="0"/>
              <a:t>‹#›</a:t>
            </a:fld>
            <a:endParaRPr lang="ru-RU"/>
          </a:p>
        </p:txBody>
      </p:sp>
    </p:spTree>
    <p:extLst>
      <p:ext uri="{BB962C8B-B14F-4D97-AF65-F5344CB8AC3E}">
        <p14:creationId xmlns:p14="http://schemas.microsoft.com/office/powerpoint/2010/main" val="41274245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739FC251-0863-44BD-A09B-368B2EFABB12}"/>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Объект 2">
            <a:extLst>
              <a:ext uri="{FF2B5EF4-FFF2-40B4-BE49-F238E27FC236}">
                <a16:creationId xmlns:a16="http://schemas.microsoft.com/office/drawing/2014/main" id="{F0688922-E0C1-4FE5-A15C-AA679E762BE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a:extLst>
              <a:ext uri="{FF2B5EF4-FFF2-40B4-BE49-F238E27FC236}">
                <a16:creationId xmlns:a16="http://schemas.microsoft.com/office/drawing/2014/main" id="{B45692D1-1DDD-4B58-8EB1-2BF15E9BE10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id="{1482B759-999C-4E2C-A4FC-957A0BC2F1ED}"/>
              </a:ext>
            </a:extLst>
          </p:cNvPr>
          <p:cNvSpPr>
            <a:spLocks noGrp="1"/>
          </p:cNvSpPr>
          <p:nvPr>
            <p:ph type="dt" sz="half" idx="10"/>
          </p:nvPr>
        </p:nvSpPr>
        <p:spPr/>
        <p:txBody>
          <a:bodyPr/>
          <a:lstStyle/>
          <a:p>
            <a:fld id="{59D0582D-1DAC-4712-8A68-24C4D87FC752}" type="datetimeFigureOut">
              <a:rPr lang="ru-RU" smtClean="0"/>
              <a:t>30.10.2022</a:t>
            </a:fld>
            <a:endParaRPr lang="ru-RU"/>
          </a:p>
        </p:txBody>
      </p:sp>
      <p:sp>
        <p:nvSpPr>
          <p:cNvPr id="6" name="Нижний колонтитул 5">
            <a:extLst>
              <a:ext uri="{FF2B5EF4-FFF2-40B4-BE49-F238E27FC236}">
                <a16:creationId xmlns:a16="http://schemas.microsoft.com/office/drawing/2014/main" id="{D578B26A-9B94-400B-8BA7-628E7C222040}"/>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8AA45B88-5264-4AA7-A2DF-973DA33DD090}"/>
              </a:ext>
            </a:extLst>
          </p:cNvPr>
          <p:cNvSpPr>
            <a:spLocks noGrp="1"/>
          </p:cNvSpPr>
          <p:nvPr>
            <p:ph type="sldNum" sz="quarter" idx="12"/>
          </p:nvPr>
        </p:nvSpPr>
        <p:spPr/>
        <p:txBody>
          <a:bodyPr/>
          <a:lstStyle/>
          <a:p>
            <a:fld id="{C00EF88E-D09B-40DC-9E06-E7366037E135}" type="slidenum">
              <a:rPr lang="ru-RU" smtClean="0"/>
              <a:t>‹#›</a:t>
            </a:fld>
            <a:endParaRPr lang="ru-RU"/>
          </a:p>
        </p:txBody>
      </p:sp>
    </p:spTree>
    <p:extLst>
      <p:ext uri="{BB962C8B-B14F-4D97-AF65-F5344CB8AC3E}">
        <p14:creationId xmlns:p14="http://schemas.microsoft.com/office/powerpoint/2010/main" val="427432679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27CA205A-316C-47A4-B661-9DB3336BCBB1}"/>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Рисунок 2">
            <a:extLst>
              <a:ext uri="{FF2B5EF4-FFF2-40B4-BE49-F238E27FC236}">
                <a16:creationId xmlns:a16="http://schemas.microsoft.com/office/drawing/2014/main" id="{8BA980E8-8959-4EBB-A7EE-99FADA6F5DD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a:extLst>
              <a:ext uri="{FF2B5EF4-FFF2-40B4-BE49-F238E27FC236}">
                <a16:creationId xmlns:a16="http://schemas.microsoft.com/office/drawing/2014/main" id="{91174BDF-6A64-426D-9836-4D68C145207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id="{6F61282F-5C8A-48CB-90CC-C94D5FCAFA1B}"/>
              </a:ext>
            </a:extLst>
          </p:cNvPr>
          <p:cNvSpPr>
            <a:spLocks noGrp="1"/>
          </p:cNvSpPr>
          <p:nvPr>
            <p:ph type="dt" sz="half" idx="10"/>
          </p:nvPr>
        </p:nvSpPr>
        <p:spPr/>
        <p:txBody>
          <a:bodyPr/>
          <a:lstStyle/>
          <a:p>
            <a:fld id="{59D0582D-1DAC-4712-8A68-24C4D87FC752}" type="datetimeFigureOut">
              <a:rPr lang="ru-RU" smtClean="0"/>
              <a:t>30.10.2022</a:t>
            </a:fld>
            <a:endParaRPr lang="ru-RU"/>
          </a:p>
        </p:txBody>
      </p:sp>
      <p:sp>
        <p:nvSpPr>
          <p:cNvPr id="6" name="Нижний колонтитул 5">
            <a:extLst>
              <a:ext uri="{FF2B5EF4-FFF2-40B4-BE49-F238E27FC236}">
                <a16:creationId xmlns:a16="http://schemas.microsoft.com/office/drawing/2014/main" id="{08E0FEB4-C2A5-4FBE-A7BF-5523BD7F35AE}"/>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E19E483F-5ADB-484C-9866-8BBC4ED0C79E}"/>
              </a:ext>
            </a:extLst>
          </p:cNvPr>
          <p:cNvSpPr>
            <a:spLocks noGrp="1"/>
          </p:cNvSpPr>
          <p:nvPr>
            <p:ph type="sldNum" sz="quarter" idx="12"/>
          </p:nvPr>
        </p:nvSpPr>
        <p:spPr/>
        <p:txBody>
          <a:bodyPr/>
          <a:lstStyle/>
          <a:p>
            <a:fld id="{C00EF88E-D09B-40DC-9E06-E7366037E135}" type="slidenum">
              <a:rPr lang="ru-RU" smtClean="0"/>
              <a:t>‹#›</a:t>
            </a:fld>
            <a:endParaRPr lang="ru-RU"/>
          </a:p>
        </p:txBody>
      </p:sp>
    </p:spTree>
    <p:extLst>
      <p:ext uri="{BB962C8B-B14F-4D97-AF65-F5344CB8AC3E}">
        <p14:creationId xmlns:p14="http://schemas.microsoft.com/office/powerpoint/2010/main" val="4747654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7D1C8B34-5359-4DB5-96AC-71712B16CC01}"/>
              </a:ext>
            </a:extLst>
          </p:cNvPr>
          <p:cNvSpPr>
            <a:spLocks noGrp="1"/>
          </p:cNvSpPr>
          <p:nvPr>
            <p:ph type="title"/>
          </p:nvPr>
        </p:nvSpPr>
        <p:spPr/>
        <p:txBody>
          <a:bodyPr/>
          <a:lstStyle/>
          <a:p>
            <a:r>
              <a:rPr lang="ru-RU"/>
              <a:t>Образец заголовка</a:t>
            </a:r>
          </a:p>
        </p:txBody>
      </p:sp>
      <p:sp>
        <p:nvSpPr>
          <p:cNvPr id="3" name="Вертикальный текст 2">
            <a:extLst>
              <a:ext uri="{FF2B5EF4-FFF2-40B4-BE49-F238E27FC236}">
                <a16:creationId xmlns:a16="http://schemas.microsoft.com/office/drawing/2014/main" id="{EF14BEFC-A336-4F8E-943E-7FEB3ACC0A0E}"/>
              </a:ext>
            </a:extLst>
          </p:cNvPr>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9671272F-6339-4C14-9745-5BF058579D56}"/>
              </a:ext>
            </a:extLst>
          </p:cNvPr>
          <p:cNvSpPr>
            <a:spLocks noGrp="1"/>
          </p:cNvSpPr>
          <p:nvPr>
            <p:ph type="dt" sz="half" idx="10"/>
          </p:nvPr>
        </p:nvSpPr>
        <p:spPr/>
        <p:txBody>
          <a:bodyPr/>
          <a:lstStyle/>
          <a:p>
            <a:fld id="{59D0582D-1DAC-4712-8A68-24C4D87FC752}" type="datetimeFigureOut">
              <a:rPr lang="ru-RU" smtClean="0"/>
              <a:t>30.10.2022</a:t>
            </a:fld>
            <a:endParaRPr lang="ru-RU"/>
          </a:p>
        </p:txBody>
      </p:sp>
      <p:sp>
        <p:nvSpPr>
          <p:cNvPr id="5" name="Нижний колонтитул 4">
            <a:extLst>
              <a:ext uri="{FF2B5EF4-FFF2-40B4-BE49-F238E27FC236}">
                <a16:creationId xmlns:a16="http://schemas.microsoft.com/office/drawing/2014/main" id="{E55EBF56-BB22-49D2-9B31-11108A933D81}"/>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09DFAFD3-074E-4F29-AB9F-EC4990EA5DC3}"/>
              </a:ext>
            </a:extLst>
          </p:cNvPr>
          <p:cNvSpPr>
            <a:spLocks noGrp="1"/>
          </p:cNvSpPr>
          <p:nvPr>
            <p:ph type="sldNum" sz="quarter" idx="12"/>
          </p:nvPr>
        </p:nvSpPr>
        <p:spPr/>
        <p:txBody>
          <a:bodyPr/>
          <a:lstStyle/>
          <a:p>
            <a:fld id="{C00EF88E-D09B-40DC-9E06-E7366037E135}" type="slidenum">
              <a:rPr lang="ru-RU" smtClean="0"/>
              <a:t>‹#›</a:t>
            </a:fld>
            <a:endParaRPr lang="ru-RU"/>
          </a:p>
        </p:txBody>
      </p:sp>
    </p:spTree>
    <p:extLst>
      <p:ext uri="{BB962C8B-B14F-4D97-AF65-F5344CB8AC3E}">
        <p14:creationId xmlns:p14="http://schemas.microsoft.com/office/powerpoint/2010/main" val="9534509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a:extLst>
              <a:ext uri="{FF2B5EF4-FFF2-40B4-BE49-F238E27FC236}">
                <a16:creationId xmlns:a16="http://schemas.microsoft.com/office/drawing/2014/main" id="{9C792415-799B-4723-AAC3-498C149794D2}"/>
              </a:ext>
            </a:extLst>
          </p:cNvPr>
          <p:cNvSpPr>
            <a:spLocks noGrp="1"/>
          </p:cNvSpPr>
          <p:nvPr>
            <p:ph type="title" orient="vert"/>
          </p:nvPr>
        </p:nvSpPr>
        <p:spPr>
          <a:xfrm>
            <a:off x="8724900" y="365125"/>
            <a:ext cx="2628900" cy="5811838"/>
          </a:xfrm>
        </p:spPr>
        <p:txBody>
          <a:bodyPr vert="eaVert"/>
          <a:lstStyle/>
          <a:p>
            <a:r>
              <a:rPr lang="ru-RU"/>
              <a:t>Образец заголовка</a:t>
            </a:r>
          </a:p>
        </p:txBody>
      </p:sp>
      <p:sp>
        <p:nvSpPr>
          <p:cNvPr id="3" name="Вертикальный текст 2">
            <a:extLst>
              <a:ext uri="{FF2B5EF4-FFF2-40B4-BE49-F238E27FC236}">
                <a16:creationId xmlns:a16="http://schemas.microsoft.com/office/drawing/2014/main" id="{09CFA593-33CC-4C2F-A6FE-DDBDEE2541B9}"/>
              </a:ext>
            </a:extLst>
          </p:cNvPr>
          <p:cNvSpPr>
            <a:spLocks noGrp="1"/>
          </p:cNvSpPr>
          <p:nvPr>
            <p:ph type="body" orient="vert" idx="1"/>
          </p:nvPr>
        </p:nvSpPr>
        <p:spPr>
          <a:xfrm>
            <a:off x="838200" y="365125"/>
            <a:ext cx="7734300" cy="5811838"/>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897E1A98-040A-4F31-A793-A67D9D24C414}"/>
              </a:ext>
            </a:extLst>
          </p:cNvPr>
          <p:cNvSpPr>
            <a:spLocks noGrp="1"/>
          </p:cNvSpPr>
          <p:nvPr>
            <p:ph type="dt" sz="half" idx="10"/>
          </p:nvPr>
        </p:nvSpPr>
        <p:spPr/>
        <p:txBody>
          <a:bodyPr/>
          <a:lstStyle/>
          <a:p>
            <a:fld id="{59D0582D-1DAC-4712-8A68-24C4D87FC752}" type="datetimeFigureOut">
              <a:rPr lang="ru-RU" smtClean="0"/>
              <a:t>30.10.2022</a:t>
            </a:fld>
            <a:endParaRPr lang="ru-RU"/>
          </a:p>
        </p:txBody>
      </p:sp>
      <p:sp>
        <p:nvSpPr>
          <p:cNvPr id="5" name="Нижний колонтитул 4">
            <a:extLst>
              <a:ext uri="{FF2B5EF4-FFF2-40B4-BE49-F238E27FC236}">
                <a16:creationId xmlns:a16="http://schemas.microsoft.com/office/drawing/2014/main" id="{59288AB2-7EFD-4547-98A0-B3FAFDE442F4}"/>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D2F46E15-5732-4F62-9D40-585ADE394ABD}"/>
              </a:ext>
            </a:extLst>
          </p:cNvPr>
          <p:cNvSpPr>
            <a:spLocks noGrp="1"/>
          </p:cNvSpPr>
          <p:nvPr>
            <p:ph type="sldNum" sz="quarter" idx="12"/>
          </p:nvPr>
        </p:nvSpPr>
        <p:spPr/>
        <p:txBody>
          <a:bodyPr/>
          <a:lstStyle/>
          <a:p>
            <a:fld id="{C00EF88E-D09B-40DC-9E06-E7366037E135}" type="slidenum">
              <a:rPr lang="ru-RU" smtClean="0"/>
              <a:t>‹#›</a:t>
            </a:fld>
            <a:endParaRPr lang="ru-RU"/>
          </a:p>
        </p:txBody>
      </p:sp>
    </p:spTree>
    <p:extLst>
      <p:ext uri="{BB962C8B-B14F-4D97-AF65-F5344CB8AC3E}">
        <p14:creationId xmlns:p14="http://schemas.microsoft.com/office/powerpoint/2010/main" val="16191833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3EC71CE8-D087-4DA6-9530-30A76C15022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a:t>Образец заголовка</a:t>
            </a:r>
          </a:p>
        </p:txBody>
      </p:sp>
      <p:sp>
        <p:nvSpPr>
          <p:cNvPr id="3" name="Текст 2">
            <a:extLst>
              <a:ext uri="{FF2B5EF4-FFF2-40B4-BE49-F238E27FC236}">
                <a16:creationId xmlns:a16="http://schemas.microsoft.com/office/drawing/2014/main" id="{01BB878E-C3A7-47E4-A6A3-672CE1FD2C4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5894E594-DB0C-4206-81C6-810F3A5CBC9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9D0582D-1DAC-4712-8A68-24C4D87FC752}" type="datetimeFigureOut">
              <a:rPr lang="ru-RU" smtClean="0"/>
              <a:t>30.10.2022</a:t>
            </a:fld>
            <a:endParaRPr lang="ru-RU"/>
          </a:p>
        </p:txBody>
      </p:sp>
      <p:sp>
        <p:nvSpPr>
          <p:cNvPr id="5" name="Нижний колонтитул 4">
            <a:extLst>
              <a:ext uri="{FF2B5EF4-FFF2-40B4-BE49-F238E27FC236}">
                <a16:creationId xmlns:a16="http://schemas.microsoft.com/office/drawing/2014/main" id="{8C2E04A2-2F70-49B6-A22D-61086C4BE2B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a:extLst>
              <a:ext uri="{FF2B5EF4-FFF2-40B4-BE49-F238E27FC236}">
                <a16:creationId xmlns:a16="http://schemas.microsoft.com/office/drawing/2014/main" id="{0FE1D837-E160-43B2-A556-06E05FD86B8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00EF88E-D09B-40DC-9E06-E7366037E135}" type="slidenum">
              <a:rPr lang="ru-RU" smtClean="0"/>
              <a:t>‹#›</a:t>
            </a:fld>
            <a:endParaRPr lang="ru-RU"/>
          </a:p>
        </p:txBody>
      </p:sp>
    </p:spTree>
    <p:extLst>
      <p:ext uri="{BB962C8B-B14F-4D97-AF65-F5344CB8AC3E}">
        <p14:creationId xmlns:p14="http://schemas.microsoft.com/office/powerpoint/2010/main" val="358605615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comments" Target="../comments/comment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244349A-658A-40D2-9C5A-A1A188F1B03E}"/>
              </a:ext>
            </a:extLst>
          </p:cNvPr>
          <p:cNvSpPr>
            <a:spLocks noGrp="1"/>
          </p:cNvSpPr>
          <p:nvPr>
            <p:ph type="ctrTitle"/>
          </p:nvPr>
        </p:nvSpPr>
        <p:spPr>
          <a:xfrm>
            <a:off x="1523999" y="464234"/>
            <a:ext cx="9758289" cy="3587261"/>
          </a:xfrm>
        </p:spPr>
        <p:txBody>
          <a:bodyPr>
            <a:normAutofit/>
          </a:bodyPr>
          <a:lstStyle/>
          <a:p>
            <a:r>
              <a:rPr lang="ru-RU" b="1" dirty="0"/>
              <a:t>Подготовка к ЕГЭ по обществознанию. Разбор задания  25.</a:t>
            </a:r>
          </a:p>
        </p:txBody>
      </p:sp>
      <p:sp>
        <p:nvSpPr>
          <p:cNvPr id="3" name="Подзаголовок 2">
            <a:extLst>
              <a:ext uri="{FF2B5EF4-FFF2-40B4-BE49-F238E27FC236}">
                <a16:creationId xmlns:a16="http://schemas.microsoft.com/office/drawing/2014/main" id="{7DD8A706-AABE-4ACE-8FEC-DCD6F547F51C}"/>
              </a:ext>
            </a:extLst>
          </p:cNvPr>
          <p:cNvSpPr>
            <a:spLocks noGrp="1"/>
          </p:cNvSpPr>
          <p:nvPr>
            <p:ph type="subTitle" idx="1"/>
          </p:nvPr>
        </p:nvSpPr>
        <p:spPr>
          <a:xfrm>
            <a:off x="5922498" y="4738004"/>
            <a:ext cx="5725551" cy="1655762"/>
          </a:xfrm>
        </p:spPr>
        <p:txBody>
          <a:bodyPr/>
          <a:lstStyle/>
          <a:p>
            <a:r>
              <a:rPr lang="ru-RU" dirty="0"/>
              <a:t>Выполнила: Н.А. </a:t>
            </a:r>
            <a:r>
              <a:rPr lang="ru-RU" dirty="0" err="1"/>
              <a:t>Дворянчикова</a:t>
            </a:r>
            <a:r>
              <a:rPr lang="ru-RU" dirty="0"/>
              <a:t>, </a:t>
            </a:r>
          </a:p>
          <a:p>
            <a:r>
              <a:rPr lang="ru-RU" dirty="0"/>
              <a:t>учитель истории и обществознания.</a:t>
            </a:r>
          </a:p>
          <a:p>
            <a:endParaRPr lang="ru-RU" dirty="0"/>
          </a:p>
        </p:txBody>
      </p:sp>
    </p:spTree>
    <p:extLst>
      <p:ext uri="{BB962C8B-B14F-4D97-AF65-F5344CB8AC3E}">
        <p14:creationId xmlns:p14="http://schemas.microsoft.com/office/powerpoint/2010/main" val="6489413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7C70E667-A3F8-4A8C-8E15-B13EBEE53B5E}"/>
              </a:ext>
            </a:extLst>
          </p:cNvPr>
          <p:cNvSpPr>
            <a:spLocks noGrp="1"/>
          </p:cNvSpPr>
          <p:nvPr>
            <p:ph type="title"/>
          </p:nvPr>
        </p:nvSpPr>
        <p:spPr/>
        <p:txBody>
          <a:bodyPr/>
          <a:lstStyle/>
          <a:p>
            <a:r>
              <a:rPr lang="ru-RU" dirty="0"/>
              <a:t>Правила выполнения.</a:t>
            </a:r>
          </a:p>
        </p:txBody>
      </p:sp>
      <p:sp>
        <p:nvSpPr>
          <p:cNvPr id="3" name="Прямоугольник 2">
            <a:extLst>
              <a:ext uri="{FF2B5EF4-FFF2-40B4-BE49-F238E27FC236}">
                <a16:creationId xmlns:a16="http://schemas.microsoft.com/office/drawing/2014/main" id="{2A51C785-26F0-4498-9D2A-B665E9D0D2ED}"/>
              </a:ext>
            </a:extLst>
          </p:cNvPr>
          <p:cNvSpPr/>
          <p:nvPr/>
        </p:nvSpPr>
        <p:spPr>
          <a:xfrm>
            <a:off x="556846" y="1027906"/>
            <a:ext cx="10669172" cy="5665975"/>
          </a:xfrm>
          <a:prstGeom prst="rect">
            <a:avLst/>
          </a:prstGeom>
        </p:spPr>
        <p:txBody>
          <a:bodyPr wrap="square">
            <a:spAutoFit/>
          </a:bodyPr>
          <a:lstStyle/>
          <a:p>
            <a:pPr algn="just">
              <a:lnSpc>
                <a:spcPts val="2100"/>
              </a:lnSpc>
              <a:spcBef>
                <a:spcPts val="2550"/>
              </a:spcBef>
              <a:spcAft>
                <a:spcPts val="450"/>
              </a:spcAft>
            </a:pP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Bef>
                <a:spcPts val="450"/>
              </a:spcBef>
              <a:spcAft>
                <a:spcPts val="1500"/>
              </a:spcAft>
            </a:pPr>
            <a:r>
              <a:rPr lang="ru-RU" sz="24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1. </a:t>
            </a:r>
            <a:r>
              <a:rPr lang="ru-RU"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Ответ на первый вопрос, требующий привести обоснование предложенной позиции, должен быть в виде связных и логичны рассуждений. Он может быть дан в одном или нескольких распространённых предложениях. И фактически в этой части задания необходимо, опираясь на теоретические знания по курсу «обществознание», привести теоретическую аргументацию, подобную той, что ранее присутствовала в структуре эссе (задание 29 в формате ЕГЭ прошлых лет).</a:t>
            </a:r>
            <a:r>
              <a:rPr lang="ru-RU" i="1" dirty="0"/>
              <a:t> </a:t>
            </a:r>
            <a:r>
              <a:rPr lang="ru-RU" sz="2400" b="1" i="1" dirty="0"/>
              <a:t>Важно: отдельные слова и словосочетания не засчитываются в качестве правильного ответа.</a:t>
            </a:r>
            <a:endParaRPr lang="ru-RU" sz="2400" b="1" dirty="0"/>
          </a:p>
          <a:p>
            <a:pPr algn="just">
              <a:lnSpc>
                <a:spcPct val="150000"/>
              </a:lnSpc>
              <a:spcBef>
                <a:spcPts val="450"/>
              </a:spcBef>
              <a:spcAft>
                <a:spcPts val="1500"/>
              </a:spcAft>
            </a:pP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52119171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A87C9DA1-383C-4277-8B79-B033F500A82F}"/>
              </a:ext>
            </a:extLst>
          </p:cNvPr>
          <p:cNvSpPr>
            <a:spLocks noGrp="1"/>
          </p:cNvSpPr>
          <p:nvPr>
            <p:ph type="title"/>
          </p:nvPr>
        </p:nvSpPr>
        <p:spPr/>
        <p:txBody>
          <a:bodyPr/>
          <a:lstStyle/>
          <a:p>
            <a:endParaRPr lang="ru-RU"/>
          </a:p>
        </p:txBody>
      </p:sp>
      <p:sp>
        <p:nvSpPr>
          <p:cNvPr id="3" name="Прямоугольник 2">
            <a:extLst>
              <a:ext uri="{FF2B5EF4-FFF2-40B4-BE49-F238E27FC236}">
                <a16:creationId xmlns:a16="http://schemas.microsoft.com/office/drawing/2014/main" id="{50A42B1D-488E-432B-84C8-2F7B4DEA4520}"/>
              </a:ext>
            </a:extLst>
          </p:cNvPr>
          <p:cNvSpPr/>
          <p:nvPr/>
        </p:nvSpPr>
        <p:spPr>
          <a:xfrm>
            <a:off x="641252" y="2123544"/>
            <a:ext cx="10515600" cy="3978012"/>
          </a:xfrm>
          <a:prstGeom prst="rect">
            <a:avLst/>
          </a:prstGeom>
        </p:spPr>
        <p:txBody>
          <a:bodyPr wrap="square">
            <a:spAutoFit/>
          </a:bodyPr>
          <a:lstStyle/>
          <a:p>
            <a:pPr algn="just">
              <a:spcBef>
                <a:spcPts val="450"/>
              </a:spcBef>
              <a:spcAft>
                <a:spcPts val="1500"/>
              </a:spcAft>
            </a:pPr>
            <a:r>
              <a:rPr lang="ru-RU" sz="32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a:t>
            </a:r>
            <a:r>
              <a:rPr lang="ru-RU" sz="4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В ответе на второй вопрос примеры должны быть конкретными, взятыми из общественной жизни.</a:t>
            </a:r>
            <a:endParaRPr lang="ru-RU" sz="4000" dirty="0">
              <a:effectLst/>
              <a:latin typeface="Times New Roman" panose="02020603050405020304" pitchFamily="18" charset="0"/>
              <a:ea typeface="Calibri" panose="020F0502020204030204" pitchFamily="34" charset="0"/>
              <a:cs typeface="Times New Roman" panose="02020603050405020304" pitchFamily="18" charset="0"/>
            </a:endParaRPr>
          </a:p>
          <a:p>
            <a:pPr marL="742950" indent="-742950" algn="just">
              <a:spcAft>
                <a:spcPts val="0"/>
              </a:spcAft>
              <a:buFont typeface="Arial" panose="020B0604020202020204" pitchFamily="34" charset="0"/>
              <a:buChar char="•"/>
            </a:pPr>
            <a:r>
              <a:rPr lang="ru-RU" sz="4000"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Важно: смоделированные примеры о государстве Z, партии N и т. д. не засчитываются.</a:t>
            </a:r>
            <a:endParaRPr lang="ru-RU" sz="40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88291742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2693880-49B9-4056-93EA-130CB96A4866}"/>
              </a:ext>
            </a:extLst>
          </p:cNvPr>
          <p:cNvSpPr>
            <a:spLocks noGrp="1"/>
          </p:cNvSpPr>
          <p:nvPr>
            <p:ph type="title"/>
          </p:nvPr>
        </p:nvSpPr>
        <p:spPr/>
        <p:txBody>
          <a:bodyPr/>
          <a:lstStyle/>
          <a:p>
            <a:endParaRPr lang="ru-RU"/>
          </a:p>
        </p:txBody>
      </p:sp>
      <p:sp>
        <p:nvSpPr>
          <p:cNvPr id="3" name="Прямоугольник 2">
            <a:extLst>
              <a:ext uri="{FF2B5EF4-FFF2-40B4-BE49-F238E27FC236}">
                <a16:creationId xmlns:a16="http://schemas.microsoft.com/office/drawing/2014/main" id="{452D9DBB-2496-4931-AFD5-20EC9CB79C63}"/>
              </a:ext>
            </a:extLst>
          </p:cNvPr>
          <p:cNvSpPr/>
          <p:nvPr/>
        </p:nvSpPr>
        <p:spPr>
          <a:xfrm>
            <a:off x="542779" y="1957797"/>
            <a:ext cx="11105269" cy="4812856"/>
          </a:xfrm>
          <a:prstGeom prst="rect">
            <a:avLst/>
          </a:prstGeom>
        </p:spPr>
        <p:txBody>
          <a:bodyPr wrap="square">
            <a:spAutoFit/>
          </a:bodyPr>
          <a:lstStyle/>
          <a:p>
            <a:pPr algn="just">
              <a:lnSpc>
                <a:spcPct val="150000"/>
              </a:lnSpc>
              <a:spcBef>
                <a:spcPts val="450"/>
              </a:spcBef>
              <a:spcAft>
                <a:spcPts val="1500"/>
              </a:spcAft>
            </a:pPr>
            <a:r>
              <a:rPr lang="ru-RU"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3. В вопросе третьем, требующем привести примеры каких-либо функций, проявлений или свойств общественных институтов, явлений или процессов, засчитываются только примеры, сформулированные развёрнуто.</a:t>
            </a:r>
            <a:endParaRPr lang="ru-RU" sz="28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0"/>
              </a:spcAft>
            </a:pPr>
            <a:r>
              <a:rPr lang="ru-RU" sz="2800"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Важно: отвечая на данный вопрос, важно помнить, что в примерах должны быть использованы общественные институты, явления или процессы, названные в предыдущем вопросе</a:t>
            </a:r>
            <a:r>
              <a:rPr lang="ru-RU" sz="3200"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32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30737297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492D85B7-66D2-4964-97DE-2668853A6977}"/>
              </a:ext>
            </a:extLst>
          </p:cNvPr>
          <p:cNvSpPr>
            <a:spLocks noGrp="1"/>
          </p:cNvSpPr>
          <p:nvPr>
            <p:ph type="title"/>
          </p:nvPr>
        </p:nvSpPr>
        <p:spPr/>
        <p:txBody>
          <a:bodyPr/>
          <a:lstStyle/>
          <a:p>
            <a:endParaRPr lang="ru-RU"/>
          </a:p>
        </p:txBody>
      </p:sp>
      <p:sp>
        <p:nvSpPr>
          <p:cNvPr id="3" name="Прямоугольник 2">
            <a:extLst>
              <a:ext uri="{FF2B5EF4-FFF2-40B4-BE49-F238E27FC236}">
                <a16:creationId xmlns:a16="http://schemas.microsoft.com/office/drawing/2014/main" id="{2C7F3607-FBEC-49C4-9363-CEEDD42E048A}"/>
              </a:ext>
            </a:extLst>
          </p:cNvPr>
          <p:cNvSpPr/>
          <p:nvPr/>
        </p:nvSpPr>
        <p:spPr>
          <a:xfrm>
            <a:off x="838200" y="2419845"/>
            <a:ext cx="10111154" cy="3246530"/>
          </a:xfrm>
          <a:prstGeom prst="rect">
            <a:avLst/>
          </a:prstGeom>
        </p:spPr>
        <p:txBody>
          <a:bodyPr wrap="square">
            <a:spAutoFit/>
          </a:bodyPr>
          <a:lstStyle/>
          <a:p>
            <a:pPr algn="just">
              <a:lnSpc>
                <a:spcPct val="150000"/>
              </a:lnSpc>
              <a:spcBef>
                <a:spcPts val="450"/>
              </a:spcBef>
              <a:spcAft>
                <a:spcPts val="1500"/>
              </a:spcAft>
            </a:pPr>
            <a:r>
              <a:rPr lang="ru-RU"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Качество  дополнительных (сверх трёх требуемых) примеров влияет на выставленный балл: даже если три примера приведены без ошибок, а ошибки/неточности есть в дополнительном примере, то в зависимости от наличия других элементов выставляется 0 или 1 балл.</a:t>
            </a:r>
            <a:endParaRPr lang="ru-RU" sz="28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0466468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3DA25165-1F7A-476F-A4D5-54453D3F5360}"/>
              </a:ext>
            </a:extLst>
          </p:cNvPr>
          <p:cNvSpPr/>
          <p:nvPr/>
        </p:nvSpPr>
        <p:spPr>
          <a:xfrm>
            <a:off x="743243" y="726433"/>
            <a:ext cx="10705514" cy="4943469"/>
          </a:xfrm>
          <a:prstGeom prst="rect">
            <a:avLst/>
          </a:prstGeom>
        </p:spPr>
        <p:txBody>
          <a:bodyPr wrap="square">
            <a:spAutoFit/>
          </a:bodyPr>
          <a:lstStyle/>
          <a:p>
            <a:pPr algn="just">
              <a:lnSpc>
                <a:spcPct val="150000"/>
              </a:lnSpc>
              <a:spcAft>
                <a:spcPts val="750"/>
              </a:spcAft>
            </a:pPr>
            <a:r>
              <a:rPr lang="ru-RU" sz="24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На что нужно обратить внимание при ответе на 25-е задание:</a:t>
            </a:r>
            <a:endParaRPr lang="ru-RU" sz="2400" b="1" dirty="0">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50000"/>
              </a:lnSpc>
              <a:spcAft>
                <a:spcPts val="750"/>
              </a:spcAft>
            </a:pPr>
            <a:r>
              <a:rPr lang="ru-RU" sz="24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1. Разный объём</a:t>
            </a:r>
            <a:endParaRPr lang="ru-RU" sz="2400" b="1"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750"/>
              </a:spcAft>
            </a:pP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Объяснение может быть разным по объёму.  Задания могут быть такими: «обоснуйте значимость религии в жизни современного российского общества» или «обоснуйте важность правильного выбора организационно-правовой формы при организации предпринимательской деятельности» или «обоснуйте необходимость соблюдения принципа социальной справедливости в современном обществе» (цит. по ЕГЭ. Обществознание: типовые экзаменационные варианты: 30 вариантов / О. А. Котова, Т. Е.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Лискова</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 Москва. — 2022). Здесь важно писать полные предложения, максимально раскрыть тему.</a:t>
            </a:r>
            <a:endParaRPr lang="ru-RU" sz="2000" dirty="0">
              <a:latin typeface="Times New Roman" panose="02020603050405020304" pitchFamily="18" charset="0"/>
              <a:ea typeface="Calibri" panose="020F0502020204030204" pitchFamily="34" charset="0"/>
              <a:cs typeface="Times New Roman" panose="02020603050405020304" pitchFamily="18" charset="0"/>
            </a:endParaRPr>
          </a:p>
          <a:p>
            <a:pPr>
              <a:lnSpc>
                <a:spcPts val="1500"/>
              </a:lnSpc>
              <a:spcAft>
                <a:spcPts val="750"/>
              </a:spcAft>
            </a:pPr>
            <a:r>
              <a:rPr lang="ru-RU"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17155595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95023833-FDCE-420F-B62E-028AFA8B5FFE}"/>
              </a:ext>
            </a:extLst>
          </p:cNvPr>
          <p:cNvSpPr/>
          <p:nvPr/>
        </p:nvSpPr>
        <p:spPr>
          <a:xfrm>
            <a:off x="736209" y="1158827"/>
            <a:ext cx="10719582" cy="3833550"/>
          </a:xfrm>
          <a:prstGeom prst="rect">
            <a:avLst/>
          </a:prstGeom>
        </p:spPr>
        <p:txBody>
          <a:bodyPr wrap="square">
            <a:spAutoFit/>
          </a:bodyPr>
          <a:lstStyle/>
          <a:p>
            <a:pPr>
              <a:lnSpc>
                <a:spcPct val="150000"/>
              </a:lnSpc>
              <a:spcAft>
                <a:spcPts val="750"/>
              </a:spcAft>
            </a:pP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2. Обращайте внимание на вопрос</a:t>
            </a:r>
            <a:endParaRPr lang="ru-RU" sz="2000" b="1"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750"/>
              </a:spcAft>
            </a:pP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Вопрос может содержать указание конкретных фактов российской действительности: например, «Указать три партии, действующие в России» или «Какие религии относятся к традиционным религиям России» или «Какие направления социальной политики осуществляются в вашем регионе» (цит. по ЕГЭ. Обществознание: типовые экзаменационные варианты: 30 вариантов/О. А. Котова, Т. Е.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Лискова</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 Москва. — 2022). Смотрите и читайте СМИ — только так вы сможете получить информацию для ответа на подобные вопросы. Базовых знаний и моделирования ситуаций не хватит</a:t>
            </a:r>
            <a:r>
              <a:rPr lang="ru-RU"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65314170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2C68D3EA-FB9B-4BFB-B3F8-924AF4F18E54}"/>
              </a:ext>
            </a:extLst>
          </p:cNvPr>
          <p:cNvSpPr/>
          <p:nvPr/>
        </p:nvSpPr>
        <p:spPr>
          <a:xfrm>
            <a:off x="883920" y="277454"/>
            <a:ext cx="10424160" cy="4742452"/>
          </a:xfrm>
          <a:prstGeom prst="rect">
            <a:avLst/>
          </a:prstGeom>
        </p:spPr>
        <p:txBody>
          <a:bodyPr wrap="square">
            <a:spAutoFit/>
          </a:bodyPr>
          <a:lstStyle/>
          <a:p>
            <a:pPr>
              <a:lnSpc>
                <a:spcPct val="150000"/>
              </a:lnSpc>
              <a:spcAft>
                <a:spcPts val="750"/>
              </a:spcAft>
            </a:pPr>
            <a:r>
              <a:rPr lang="ru-RU" sz="28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3. Хорошие примеры</a:t>
            </a:r>
            <a:endParaRPr lang="ru-RU" sz="2800" b="1"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750"/>
              </a:spcAft>
            </a:pPr>
            <a:r>
              <a:rPr lang="ru-RU"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Примеры, так же как и в задании 19, должны быть развернутыми, отдельные слова и словосочетания не засчитываются и, более того, примеры не должны повторять друг друга. Четко следуйте условию задания: если, например, в задании указано «проиллюстрируйте примером три черты», сначала записывайте черту, а потом — иллюстрирующий пример!</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10531906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250362ED-534D-42D7-833D-E5E3BE0770D2}"/>
              </a:ext>
            </a:extLst>
          </p:cNvPr>
          <p:cNvSpPr/>
          <p:nvPr/>
        </p:nvSpPr>
        <p:spPr>
          <a:xfrm>
            <a:off x="492369" y="751414"/>
            <a:ext cx="11057206" cy="5890715"/>
          </a:xfrm>
          <a:prstGeom prst="rect">
            <a:avLst/>
          </a:prstGeom>
        </p:spPr>
        <p:txBody>
          <a:bodyPr wrap="square">
            <a:spAutoFit/>
          </a:bodyPr>
          <a:lstStyle/>
          <a:p>
            <a:pPr>
              <a:lnSpc>
                <a:spcPct val="150000"/>
              </a:lnSpc>
              <a:spcAft>
                <a:spcPts val="750"/>
              </a:spcAft>
            </a:pP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4. Читайте условие</a:t>
            </a:r>
            <a:endParaRPr lang="ru-RU" sz="2000" b="1" dirty="0">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750"/>
              </a:spcAft>
            </a:pP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Каждое условие оценивается отдельно и никак не связано с предыдущим ответом, поэтому алгоритм такой: прочитали условие — дали ответ.</a:t>
            </a:r>
            <a:endParaRPr lang="ru-RU" sz="2000" dirty="0">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750"/>
              </a:spcAft>
            </a:pP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5. Считайте вопросы</a:t>
            </a:r>
            <a:endParaRPr lang="ru-RU" sz="2000" b="1" dirty="0">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750"/>
              </a:spcAft>
            </a:pP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Ответов должно быть столько же, сколько вопросов в задании. Ответ должен включать столько позиций, сколько требуется: например, три основания (черты/признака) и три характеристики этих оснований (черт /признаков) или три партии и три функции, иллюстрирующие деятельность каждой из них. Школьники, отвечая на вопросы задания, выделяют или основания (черты/признака) или характеристики, а потом получают 0 баллов, хотя частично ответили на вопрос. При этом, нужно понимать, что вы можете указать из необходимых трех оснований (черт, признаков, характеристик) одно, но оценивать будут все три, поэтому за неполный ответ вам поставят 0 баллов.</a:t>
            </a: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29119079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66C88430-87EA-4C1F-8AEF-22944919FA7F}"/>
              </a:ext>
            </a:extLst>
          </p:cNvPr>
          <p:cNvSpPr/>
          <p:nvPr/>
        </p:nvSpPr>
        <p:spPr>
          <a:xfrm>
            <a:off x="717452" y="731520"/>
            <a:ext cx="10536701" cy="5983497"/>
          </a:xfrm>
          <a:prstGeom prst="rect">
            <a:avLst/>
          </a:prstGeom>
        </p:spPr>
        <p:txBody>
          <a:bodyPr wrap="square">
            <a:spAutoFit/>
          </a:bodyPr>
          <a:lstStyle/>
          <a:p>
            <a:pPr>
              <a:lnSpc>
                <a:spcPct val="150000"/>
              </a:lnSpc>
              <a:spcAft>
                <a:spcPts val="750"/>
              </a:spcAft>
            </a:pPr>
            <a:r>
              <a:rPr lang="ru-RU" sz="24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6. Не знаете ответ — напишите хоть что-то</a:t>
            </a:r>
            <a:endParaRPr lang="ru-RU" sz="2400" b="1" dirty="0">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750"/>
              </a:spcAft>
            </a:pPr>
            <a:r>
              <a:rPr lang="ru-RU"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С другой стороны, если вы можете ответить только на часть задания — обязательно запишите ответ. Но помните, что наличие части ответа не всегда гарантирует вам балл, даже если ответ верный.</a:t>
            </a:r>
            <a:endParaRPr lang="ru-RU" sz="2400" dirty="0">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750"/>
              </a:spcAft>
            </a:pPr>
            <a:r>
              <a:rPr lang="ru-RU"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endParaRPr lang="ru-RU" sz="2400" dirty="0">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750"/>
              </a:spcAft>
            </a:pPr>
            <a:r>
              <a:rPr lang="ru-RU" sz="24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7. Поменьше «воды»</a:t>
            </a:r>
            <a:endParaRPr lang="ru-RU" sz="2400" b="1"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750"/>
              </a:spcAft>
            </a:pPr>
            <a:r>
              <a:rPr lang="ru-RU"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Старайтесь выполнить всё задание, но не загромождайте ответ рассуждениями, о которых вас не спрашивают. Лаконичность — ваше оружие. Неточности и ошибки в «дополнительных» элементах ответа могут привести к снижению балла.</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28356382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77713803-C8BA-429A-A215-6044C75D72F3}"/>
              </a:ext>
            </a:extLst>
          </p:cNvPr>
          <p:cNvSpPr>
            <a:spLocks noGrp="1"/>
          </p:cNvSpPr>
          <p:nvPr>
            <p:ph type="title"/>
          </p:nvPr>
        </p:nvSpPr>
        <p:spPr/>
        <p:txBody>
          <a:bodyPr/>
          <a:lstStyle/>
          <a:p>
            <a:endParaRPr lang="ru-RU"/>
          </a:p>
        </p:txBody>
      </p:sp>
      <p:sp>
        <p:nvSpPr>
          <p:cNvPr id="3" name="Прямоугольник 2">
            <a:extLst>
              <a:ext uri="{FF2B5EF4-FFF2-40B4-BE49-F238E27FC236}">
                <a16:creationId xmlns:a16="http://schemas.microsoft.com/office/drawing/2014/main" id="{5D1E1742-069D-4223-83A3-13DCAC66E4C0}"/>
              </a:ext>
            </a:extLst>
          </p:cNvPr>
          <p:cNvSpPr/>
          <p:nvPr/>
        </p:nvSpPr>
        <p:spPr>
          <a:xfrm>
            <a:off x="1280160" y="2510800"/>
            <a:ext cx="10073640" cy="2728439"/>
          </a:xfrm>
          <a:prstGeom prst="rect">
            <a:avLst/>
          </a:prstGeom>
        </p:spPr>
        <p:txBody>
          <a:bodyPr wrap="square">
            <a:spAutoFit/>
          </a:bodyPr>
          <a:lstStyle/>
          <a:p>
            <a:pPr algn="just">
              <a:lnSpc>
                <a:spcPct val="150000"/>
              </a:lnSpc>
              <a:spcBef>
                <a:spcPts val="2550"/>
              </a:spcBef>
              <a:spcAft>
                <a:spcPts val="450"/>
              </a:spcAft>
            </a:pPr>
            <a:r>
              <a:rPr lang="ru-RU" sz="28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Пример выполнения задания 25 от экспертов ФИПИ:</a:t>
            </a:r>
            <a:endParaRPr lang="ru-RU" sz="28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Bef>
                <a:spcPts val="450"/>
              </a:spcBef>
              <a:spcAft>
                <a:spcPts val="1500"/>
              </a:spcAft>
            </a:pPr>
            <a:r>
              <a:rPr lang="ru-RU"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Задание 25. Обоснуйте необходимость регулирования рыночной экономики центральным банком. </a:t>
            </a:r>
            <a:r>
              <a:rPr lang="ru-RU" sz="2800"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(Обоснование может быть дано в одном или нескольких распространённых предложениях.)</a:t>
            </a:r>
            <a:endParaRPr lang="ru-RU" sz="28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06429656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30AFF79B-3444-496F-855F-3417B350F7A3}"/>
              </a:ext>
            </a:extLst>
          </p:cNvPr>
          <p:cNvSpPr>
            <a:spLocks noGrp="1"/>
          </p:cNvSpPr>
          <p:nvPr>
            <p:ph type="title"/>
          </p:nvPr>
        </p:nvSpPr>
        <p:spPr/>
        <p:txBody>
          <a:bodyPr/>
          <a:lstStyle/>
          <a:p>
            <a:endParaRPr lang="ru-RU"/>
          </a:p>
        </p:txBody>
      </p:sp>
      <p:sp>
        <p:nvSpPr>
          <p:cNvPr id="3" name="Прямоугольник 2">
            <a:extLst>
              <a:ext uri="{FF2B5EF4-FFF2-40B4-BE49-F238E27FC236}">
                <a16:creationId xmlns:a16="http://schemas.microsoft.com/office/drawing/2014/main" id="{A2809AFF-1285-49C7-89D1-BB984FA3A1CA}"/>
              </a:ext>
            </a:extLst>
          </p:cNvPr>
          <p:cNvSpPr/>
          <p:nvPr/>
        </p:nvSpPr>
        <p:spPr>
          <a:xfrm>
            <a:off x="703385" y="2082018"/>
            <a:ext cx="10768818" cy="3052439"/>
          </a:xfrm>
          <a:prstGeom prst="rect">
            <a:avLst/>
          </a:prstGeom>
        </p:spPr>
        <p:txBody>
          <a:bodyPr wrap="square">
            <a:spAutoFit/>
          </a:bodyPr>
          <a:lstStyle/>
          <a:p>
            <a:pPr algn="just">
              <a:lnSpc>
                <a:spcPct val="150000"/>
              </a:lnSpc>
              <a:spcBef>
                <a:spcPts val="450"/>
              </a:spcBef>
              <a:spcAft>
                <a:spcPts val="1500"/>
              </a:spcAft>
            </a:pPr>
            <a:r>
              <a:rPr lang="ru-RU"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Какие коммерческие банки действуют на территории Российской Федерации? </a:t>
            </a:r>
            <a:r>
              <a:rPr lang="ru-RU" sz="2400"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(Назовите любые три банка.)</a:t>
            </a: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Bef>
                <a:spcPts val="450"/>
              </a:spcBef>
              <a:spcAft>
                <a:spcPts val="1500"/>
              </a:spcAft>
            </a:pPr>
            <a:r>
              <a:rPr lang="ru-RU"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Приведите три примера, иллюстрирующих реализацию ими разных функций. (</a:t>
            </a:r>
            <a:r>
              <a:rPr lang="ru-RU" sz="2400"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Каждый пример должен быть сформулирован развёрнуто. В совокупности примеры должны иллюстрировать три различных функции.</a:t>
            </a:r>
            <a:r>
              <a:rPr lang="ru-RU"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97618847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42458440-AA55-4DE2-B3FD-E9159735473D}"/>
              </a:ext>
            </a:extLst>
          </p:cNvPr>
          <p:cNvSpPr>
            <a:spLocks noGrp="1"/>
          </p:cNvSpPr>
          <p:nvPr>
            <p:ph type="title"/>
          </p:nvPr>
        </p:nvSpPr>
        <p:spPr/>
        <p:txBody>
          <a:bodyPr/>
          <a:lstStyle/>
          <a:p>
            <a:endParaRPr lang="ru-RU"/>
          </a:p>
        </p:txBody>
      </p:sp>
      <p:sp>
        <p:nvSpPr>
          <p:cNvPr id="3" name="Прямоугольник 2">
            <a:extLst>
              <a:ext uri="{FF2B5EF4-FFF2-40B4-BE49-F238E27FC236}">
                <a16:creationId xmlns:a16="http://schemas.microsoft.com/office/drawing/2014/main" id="{A409BB76-A561-4C8D-A7FE-BBF392404AC1}"/>
              </a:ext>
            </a:extLst>
          </p:cNvPr>
          <p:cNvSpPr/>
          <p:nvPr/>
        </p:nvSpPr>
        <p:spPr>
          <a:xfrm>
            <a:off x="689317" y="1709299"/>
            <a:ext cx="10664483" cy="4842672"/>
          </a:xfrm>
          <a:prstGeom prst="rect">
            <a:avLst/>
          </a:prstGeom>
        </p:spPr>
        <p:txBody>
          <a:bodyPr wrap="square">
            <a:spAutoFit/>
          </a:bodyPr>
          <a:lstStyle/>
          <a:p>
            <a:pPr algn="just">
              <a:lnSpc>
                <a:spcPct val="150000"/>
              </a:lnSpc>
              <a:spcBef>
                <a:spcPts val="2550"/>
              </a:spcBef>
              <a:spcAft>
                <a:spcPts val="450"/>
              </a:spcAft>
            </a:pPr>
            <a:r>
              <a:rPr lang="ru-RU" sz="24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Варианты правильных ответов:</a:t>
            </a: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Bef>
                <a:spcPts val="450"/>
              </a:spcBef>
              <a:spcAft>
                <a:spcPts val="1500"/>
              </a:spcAft>
            </a:pPr>
            <a:r>
              <a:rPr lang="ru-RU" sz="2400"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1. Эффективность механизма цен зависит в том числе и от покупательной способности национальной валюты. Также от установленного государством механизма и условий денежного обращения. Именно центральный банк обеспечивает устойчивость национальной валюты, обеспечивает стабильность и надежность национальной платежной системы. Он монопольно осуществляет эмиссию денег и пр.</a:t>
            </a: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Bef>
                <a:spcPts val="450"/>
              </a:spcBef>
              <a:spcAft>
                <a:spcPts val="1500"/>
              </a:spcAft>
            </a:pPr>
            <a:r>
              <a:rPr lang="ru-RU"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Правильно дано обоснование.</a:t>
            </a: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4731547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7C701C6A-B54A-4E80-B4EE-2FB2E22FD1DA}"/>
              </a:ext>
            </a:extLst>
          </p:cNvPr>
          <p:cNvSpPr>
            <a:spLocks noGrp="1"/>
          </p:cNvSpPr>
          <p:nvPr>
            <p:ph type="title"/>
          </p:nvPr>
        </p:nvSpPr>
        <p:spPr/>
        <p:txBody>
          <a:bodyPr/>
          <a:lstStyle/>
          <a:p>
            <a:endParaRPr lang="ru-RU"/>
          </a:p>
        </p:txBody>
      </p:sp>
      <p:sp>
        <p:nvSpPr>
          <p:cNvPr id="3" name="Прямоугольник 2">
            <a:extLst>
              <a:ext uri="{FF2B5EF4-FFF2-40B4-BE49-F238E27FC236}">
                <a16:creationId xmlns:a16="http://schemas.microsoft.com/office/drawing/2014/main" id="{F204CA4E-AB35-42E0-BBBD-3182FD5450E8}"/>
              </a:ext>
            </a:extLst>
          </p:cNvPr>
          <p:cNvSpPr/>
          <p:nvPr/>
        </p:nvSpPr>
        <p:spPr>
          <a:xfrm>
            <a:off x="1111347" y="1792655"/>
            <a:ext cx="9453489" cy="3275384"/>
          </a:xfrm>
          <a:prstGeom prst="rect">
            <a:avLst/>
          </a:prstGeom>
        </p:spPr>
        <p:txBody>
          <a:bodyPr wrap="square">
            <a:spAutoFit/>
          </a:bodyPr>
          <a:lstStyle/>
          <a:p>
            <a:pPr algn="just">
              <a:lnSpc>
                <a:spcPts val="2100"/>
              </a:lnSpc>
              <a:spcBef>
                <a:spcPts val="450"/>
              </a:spcBef>
              <a:spcAft>
                <a:spcPts val="1500"/>
              </a:spcAft>
            </a:pPr>
            <a:r>
              <a:rPr lang="ru-RU" sz="2400" i="1"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2. Почта-банк, Тинькофф, ВТБ.</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ts val="2100"/>
              </a:lnSpc>
              <a:spcBef>
                <a:spcPts val="450"/>
              </a:spcBef>
              <a:spcAft>
                <a:spcPts val="1500"/>
              </a:spcAft>
            </a:pPr>
            <a:r>
              <a:rPr lang="ru-RU" sz="24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Приведено три конкретных примера.</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ts val="2100"/>
              </a:lnSpc>
              <a:spcBef>
                <a:spcPts val="450"/>
              </a:spcBef>
              <a:spcAft>
                <a:spcPts val="1500"/>
              </a:spcAft>
            </a:pPr>
            <a:r>
              <a:rPr lang="ru-RU" sz="2400" i="1"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3. 1) Почта-банк выдал кредит гражданину Петрову на покупку нового автомобиля.</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ts val="2100"/>
              </a:lnSpc>
              <a:spcBef>
                <a:spcPts val="450"/>
              </a:spcBef>
              <a:spcAft>
                <a:spcPts val="1500"/>
              </a:spcAft>
            </a:pPr>
            <a:r>
              <a:rPr lang="ru-RU" sz="2400" i="1"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2) В отделении ВТБ Макаров обменял рубли на доллары перед поездкой в США.</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ts val="2100"/>
              </a:lnSpc>
              <a:spcBef>
                <a:spcPts val="450"/>
              </a:spcBef>
              <a:spcAft>
                <a:spcPts val="1500"/>
              </a:spcAft>
            </a:pPr>
            <a:r>
              <a:rPr lang="ru-RU" sz="2400" i="1"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3) Анна открыла депозит в банке Тинькофф и получает ежегодные проценты</a:t>
            </a:r>
            <a:r>
              <a:rPr lang="ru-RU" i="1"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76699801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9E5BD34-C0A7-4C9C-9691-D475A5741C2D}"/>
              </a:ext>
            </a:extLst>
          </p:cNvPr>
          <p:cNvSpPr>
            <a:spLocks noGrp="1"/>
          </p:cNvSpPr>
          <p:nvPr>
            <p:ph type="title"/>
          </p:nvPr>
        </p:nvSpPr>
        <p:spPr/>
        <p:txBody>
          <a:bodyPr/>
          <a:lstStyle/>
          <a:p>
            <a:endParaRPr lang="ru-RU"/>
          </a:p>
        </p:txBody>
      </p:sp>
      <p:sp>
        <p:nvSpPr>
          <p:cNvPr id="3" name="Прямоугольник 2">
            <a:extLst>
              <a:ext uri="{FF2B5EF4-FFF2-40B4-BE49-F238E27FC236}">
                <a16:creationId xmlns:a16="http://schemas.microsoft.com/office/drawing/2014/main" id="{C4A07409-0C4D-4BA6-B35E-F8D6C93F946A}"/>
              </a:ext>
            </a:extLst>
          </p:cNvPr>
          <p:cNvSpPr/>
          <p:nvPr/>
        </p:nvSpPr>
        <p:spPr>
          <a:xfrm>
            <a:off x="838200" y="1941569"/>
            <a:ext cx="10515600" cy="5016758"/>
          </a:xfrm>
          <a:prstGeom prst="rect">
            <a:avLst/>
          </a:prstGeom>
        </p:spPr>
        <p:txBody>
          <a:bodyPr wrap="square">
            <a:spAutoFit/>
          </a:bodyPr>
          <a:lstStyle/>
          <a:p>
            <a:pPr algn="just"/>
            <a:r>
              <a:rPr lang="ru-RU" sz="3200" dirty="0">
                <a:latin typeface="Times New Roman" panose="02020603050405020304" pitchFamily="18" charset="0"/>
                <a:ea typeface="Times New Roman" panose="02020603050405020304" pitchFamily="18" charset="0"/>
              </a:rPr>
              <a:t>Обоснуйте необходимость налогообложения в РФ. (Обоснование может быть дано в одном или нескольких распространённых предложениях). Какие существуют в РФ права у налогоплательщиков? (Назовите любые три права.) Для каждого из них приведите по одному примеру, иллюстрирующему реализацию данного права. (Каждый пример должен быть сформулирован развёрнуто. В совокупности примеры должны иллюстрировать три различных права.).</a:t>
            </a:r>
            <a:br>
              <a:rPr lang="ru-RU" sz="3200" dirty="0">
                <a:latin typeface="Times New Roman" panose="02020603050405020304" pitchFamily="18" charset="0"/>
                <a:ea typeface="Times New Roman" panose="02020603050405020304" pitchFamily="18" charset="0"/>
              </a:rPr>
            </a:br>
            <a:endParaRPr lang="ru-RU" sz="3200" dirty="0"/>
          </a:p>
        </p:txBody>
      </p:sp>
    </p:spTree>
    <p:extLst>
      <p:ext uri="{BB962C8B-B14F-4D97-AF65-F5344CB8AC3E}">
        <p14:creationId xmlns:p14="http://schemas.microsoft.com/office/powerpoint/2010/main" val="38499146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C117EF6-A697-4BBB-942E-D52CEE8DD96B}"/>
              </a:ext>
            </a:extLst>
          </p:cNvPr>
          <p:cNvSpPr>
            <a:spLocks noGrp="1"/>
          </p:cNvSpPr>
          <p:nvPr>
            <p:ph type="title"/>
          </p:nvPr>
        </p:nvSpPr>
        <p:spPr/>
        <p:txBody>
          <a:bodyPr/>
          <a:lstStyle/>
          <a:p>
            <a:endParaRPr lang="ru-RU"/>
          </a:p>
        </p:txBody>
      </p:sp>
      <p:sp>
        <p:nvSpPr>
          <p:cNvPr id="3" name="Прямоугольник 2">
            <a:extLst>
              <a:ext uri="{FF2B5EF4-FFF2-40B4-BE49-F238E27FC236}">
                <a16:creationId xmlns:a16="http://schemas.microsoft.com/office/drawing/2014/main" id="{A792023C-83F5-441A-9B50-B1BFC257CDB8}"/>
              </a:ext>
            </a:extLst>
          </p:cNvPr>
          <p:cNvSpPr/>
          <p:nvPr/>
        </p:nvSpPr>
        <p:spPr>
          <a:xfrm>
            <a:off x="838200" y="2551837"/>
            <a:ext cx="10331548" cy="2677656"/>
          </a:xfrm>
          <a:prstGeom prst="rect">
            <a:avLst/>
          </a:prstGeom>
        </p:spPr>
        <p:txBody>
          <a:bodyPr wrap="square">
            <a:spAutoFit/>
          </a:bodyPr>
          <a:lstStyle/>
          <a:p>
            <a:r>
              <a:rPr lang="ru-RU" sz="2800" dirty="0">
                <a:latin typeface="Times New Roman" panose="02020603050405020304" pitchFamily="18" charset="0"/>
                <a:ea typeface="Times New Roman" panose="02020603050405020304" pitchFamily="18" charset="0"/>
              </a:rPr>
              <a:t>Система налогообложения в РФ способствует пополнению бюджета государства. При помощи налогов государства тратить денежные средства на развитие социальной политики (выплаты пенсий, помощь семье, молодежи ), на развитие инфраструктуры в государстве (строительство дорог), безопасность (обеспечение армии) и т.д.</a:t>
            </a:r>
            <a:endParaRPr lang="ru-RU" sz="2800" dirty="0"/>
          </a:p>
        </p:txBody>
      </p:sp>
    </p:spTree>
    <p:extLst>
      <p:ext uri="{BB962C8B-B14F-4D97-AF65-F5344CB8AC3E}">
        <p14:creationId xmlns:p14="http://schemas.microsoft.com/office/powerpoint/2010/main" val="348721891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AA8B5CC1-F557-4052-BF3C-4058185B1FF4}"/>
              </a:ext>
            </a:extLst>
          </p:cNvPr>
          <p:cNvSpPr>
            <a:spLocks noGrp="1"/>
          </p:cNvSpPr>
          <p:nvPr>
            <p:ph type="title"/>
          </p:nvPr>
        </p:nvSpPr>
        <p:spPr/>
        <p:txBody>
          <a:bodyPr/>
          <a:lstStyle/>
          <a:p>
            <a:endParaRPr lang="ru-RU"/>
          </a:p>
        </p:txBody>
      </p:sp>
      <p:sp>
        <p:nvSpPr>
          <p:cNvPr id="3" name="Прямоугольник 2">
            <a:extLst>
              <a:ext uri="{FF2B5EF4-FFF2-40B4-BE49-F238E27FC236}">
                <a16:creationId xmlns:a16="http://schemas.microsoft.com/office/drawing/2014/main" id="{49AFB3B7-8C2E-4D65-8C55-D3925EB89FDB}"/>
              </a:ext>
            </a:extLst>
          </p:cNvPr>
          <p:cNvSpPr/>
          <p:nvPr/>
        </p:nvSpPr>
        <p:spPr>
          <a:xfrm>
            <a:off x="838200" y="2782669"/>
            <a:ext cx="10964594" cy="1569660"/>
          </a:xfrm>
          <a:prstGeom prst="rect">
            <a:avLst/>
          </a:prstGeom>
        </p:spPr>
        <p:txBody>
          <a:bodyPr wrap="square">
            <a:spAutoFit/>
          </a:bodyPr>
          <a:lstStyle/>
          <a:p>
            <a:r>
              <a:rPr lang="ru-RU" dirty="0">
                <a:latin typeface="Times New Roman" panose="02020603050405020304" pitchFamily="18" charset="0"/>
                <a:ea typeface="Times New Roman" panose="02020603050405020304" pitchFamily="18" charset="0"/>
              </a:rPr>
              <a:t>2</a:t>
            </a:r>
            <a:r>
              <a:rPr lang="ru-RU" sz="3200" dirty="0">
                <a:latin typeface="Times New Roman" panose="02020603050405020304" pitchFamily="18" charset="0"/>
                <a:ea typeface="Times New Roman" panose="02020603050405020304" pitchFamily="18" charset="0"/>
              </a:rPr>
              <a:t>) Налогоплательщик в РФ имеет право использовать льготы; получать достоверную информацию о том, какие налоги он должен заплатить; требовать соблюдения налоговой тайны</a:t>
            </a:r>
            <a:endParaRPr lang="ru-RU" sz="3200" dirty="0"/>
          </a:p>
        </p:txBody>
      </p:sp>
    </p:spTree>
    <p:extLst>
      <p:ext uri="{BB962C8B-B14F-4D97-AF65-F5344CB8AC3E}">
        <p14:creationId xmlns:p14="http://schemas.microsoft.com/office/powerpoint/2010/main" val="104320076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B2BA368E-4CC9-4341-9B4E-93598D1FFEA0}"/>
              </a:ext>
            </a:extLst>
          </p:cNvPr>
          <p:cNvSpPr>
            <a:spLocks noGrp="1"/>
          </p:cNvSpPr>
          <p:nvPr>
            <p:ph type="title"/>
          </p:nvPr>
        </p:nvSpPr>
        <p:spPr/>
        <p:txBody>
          <a:bodyPr/>
          <a:lstStyle/>
          <a:p>
            <a:endParaRPr lang="ru-RU"/>
          </a:p>
        </p:txBody>
      </p:sp>
      <p:sp>
        <p:nvSpPr>
          <p:cNvPr id="3" name="Прямоугольник 2">
            <a:extLst>
              <a:ext uri="{FF2B5EF4-FFF2-40B4-BE49-F238E27FC236}">
                <a16:creationId xmlns:a16="http://schemas.microsoft.com/office/drawing/2014/main" id="{30B63112-6594-451C-B087-049DCE84D30B}"/>
              </a:ext>
            </a:extLst>
          </p:cNvPr>
          <p:cNvSpPr/>
          <p:nvPr/>
        </p:nvSpPr>
        <p:spPr>
          <a:xfrm>
            <a:off x="970671" y="1760146"/>
            <a:ext cx="10515600" cy="4218784"/>
          </a:xfrm>
          <a:prstGeom prst="rect">
            <a:avLst/>
          </a:prstGeom>
        </p:spPr>
        <p:txBody>
          <a:bodyPr wrap="square">
            <a:spAutoFit/>
          </a:bodyPr>
          <a:lstStyle/>
          <a:p>
            <a:pPr algn="just">
              <a:lnSpc>
                <a:spcPct val="107000"/>
              </a:lnSpc>
              <a:spcAft>
                <a:spcPts val="0"/>
              </a:spcAft>
            </a:pP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a:latin typeface="Times New Roman" panose="02020603050405020304" pitchFamily="18" charset="0"/>
                <a:ea typeface="Times New Roman" panose="02020603050405020304" pitchFamily="18" charset="0"/>
                <a:cs typeface="Times New Roman" panose="02020603050405020304" pitchFamily="18" charset="0"/>
              </a:rPr>
              <a:t>имеет право использовать льготы: Иванов О. став пенсионерам имеет право не платить налог на собственность.</a:t>
            </a:r>
            <a:br>
              <a:rPr lang="ru-RU" sz="2800" dirty="0">
                <a:latin typeface="Times New Roman" panose="02020603050405020304" pitchFamily="18" charset="0"/>
                <a:ea typeface="Times New Roman" panose="02020603050405020304" pitchFamily="18" charset="0"/>
                <a:cs typeface="Times New Roman" panose="02020603050405020304" pitchFamily="18" charset="0"/>
              </a:rPr>
            </a:br>
            <a:r>
              <a:rPr lang="ru-RU" sz="2800" dirty="0">
                <a:latin typeface="Times New Roman" panose="02020603050405020304" pitchFamily="18" charset="0"/>
                <a:ea typeface="Times New Roman" panose="02020603050405020304" pitchFamily="18" charset="0"/>
                <a:cs typeface="Times New Roman" panose="02020603050405020304" pitchFamily="18" charset="0"/>
              </a:rPr>
              <a:t>- получать достоверную информацию о том, какие налоги он должен заплатить: Петров ежегодно на сайте госуслуги получает информацию о налоговой задолженности за год, где указано за что он платит налог.</a:t>
            </a:r>
            <a:br>
              <a:rPr lang="ru-RU" sz="2800" dirty="0">
                <a:latin typeface="Times New Roman" panose="02020603050405020304" pitchFamily="18" charset="0"/>
                <a:ea typeface="Times New Roman" panose="02020603050405020304" pitchFamily="18" charset="0"/>
                <a:cs typeface="Times New Roman" panose="02020603050405020304" pitchFamily="18" charset="0"/>
              </a:rPr>
            </a:br>
            <a:r>
              <a:rPr lang="ru-RU" sz="2800" dirty="0">
                <a:latin typeface="Times New Roman" panose="02020603050405020304" pitchFamily="18" charset="0"/>
                <a:ea typeface="Times New Roman" panose="02020603050405020304" pitchFamily="18" charset="0"/>
                <a:cs typeface="Times New Roman" panose="02020603050405020304" pitchFamily="18" charset="0"/>
              </a:rPr>
              <a:t>- требовать соблюдения налоговой тайны: Учредитель ООО «Фантик» Сидоров подал на налоговую службу в суд, за то что они распространили сведения о его прибыли за текущий период.</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72777839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88D43321-F6B4-4638-82A4-5AE58EED2C6F}"/>
              </a:ext>
            </a:extLst>
          </p:cNvPr>
          <p:cNvSpPr>
            <a:spLocks noGrp="1"/>
          </p:cNvSpPr>
          <p:nvPr>
            <p:ph type="title"/>
          </p:nvPr>
        </p:nvSpPr>
        <p:spPr/>
        <p:txBody>
          <a:bodyPr/>
          <a:lstStyle/>
          <a:p>
            <a:endParaRPr lang="ru-RU"/>
          </a:p>
        </p:txBody>
      </p:sp>
      <p:sp>
        <p:nvSpPr>
          <p:cNvPr id="3" name="Прямоугольник 2">
            <a:extLst>
              <a:ext uri="{FF2B5EF4-FFF2-40B4-BE49-F238E27FC236}">
                <a16:creationId xmlns:a16="http://schemas.microsoft.com/office/drawing/2014/main" id="{9723440D-A4CD-4EEC-B60E-89A2A7817452}"/>
              </a:ext>
            </a:extLst>
          </p:cNvPr>
          <p:cNvSpPr/>
          <p:nvPr/>
        </p:nvSpPr>
        <p:spPr>
          <a:xfrm>
            <a:off x="984738" y="2056669"/>
            <a:ext cx="10515600" cy="2835263"/>
          </a:xfrm>
          <a:prstGeom prst="rect">
            <a:avLst/>
          </a:prstGeom>
        </p:spPr>
        <p:txBody>
          <a:bodyPr wrap="square">
            <a:spAutoFit/>
          </a:bodyPr>
          <a:lstStyle/>
          <a:p>
            <a:pPr marL="342900" lvl="0" indent="-342900" algn="just">
              <a:lnSpc>
                <a:spcPct val="107000"/>
              </a:lnSpc>
              <a:spcAft>
                <a:spcPts val="750"/>
              </a:spcAft>
              <a:buFont typeface="+mj-lt"/>
              <a:buAutoNum type="arabicPeriod"/>
              <a:tabLst>
                <a:tab pos="228600" algn="l"/>
              </a:tabLst>
            </a:pPr>
            <a:r>
              <a:rPr lang="ru-RU" sz="2800" i="1" dirty="0">
                <a:solidFill>
                  <a:srgbClr val="000000"/>
                </a:solidFill>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Times New Roman" panose="02020603050405020304" pitchFamily="18" charset="0"/>
              </a:rPr>
              <a:t>Обоснуйте необходимость политического многообразия, многопартийности в демократическом обществе. Какие политические партии действуют в Российской Федерации? Для каждой из них приведите по одному примеру, иллюстрирующему реализацию любой функции политической партии в жизни общества и государства.</a:t>
            </a:r>
            <a:endParaRPr lang="ru-RU" sz="28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59858364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5B862587-5FCE-4F88-9A34-008DEB74F602}"/>
              </a:ext>
            </a:extLst>
          </p:cNvPr>
          <p:cNvSpPr>
            <a:spLocks noGrp="1"/>
          </p:cNvSpPr>
          <p:nvPr>
            <p:ph type="title"/>
          </p:nvPr>
        </p:nvSpPr>
        <p:spPr>
          <a:xfrm>
            <a:off x="838200" y="365125"/>
            <a:ext cx="10515600" cy="380463"/>
          </a:xfrm>
        </p:spPr>
        <p:txBody>
          <a:bodyPr>
            <a:normAutofit fontScale="90000"/>
          </a:bodyPr>
          <a:lstStyle/>
          <a:p>
            <a:endParaRPr lang="ru-RU" dirty="0"/>
          </a:p>
        </p:txBody>
      </p:sp>
      <p:sp>
        <p:nvSpPr>
          <p:cNvPr id="3" name="Прямоугольник 2">
            <a:extLst>
              <a:ext uri="{FF2B5EF4-FFF2-40B4-BE49-F238E27FC236}">
                <a16:creationId xmlns:a16="http://schemas.microsoft.com/office/drawing/2014/main" id="{125E547D-A42A-4F52-882F-1D2346839816}"/>
              </a:ext>
            </a:extLst>
          </p:cNvPr>
          <p:cNvSpPr/>
          <p:nvPr/>
        </p:nvSpPr>
        <p:spPr>
          <a:xfrm>
            <a:off x="546295" y="365125"/>
            <a:ext cx="11521440" cy="6141489"/>
          </a:xfrm>
          <a:prstGeom prst="rect">
            <a:avLst/>
          </a:prstGeom>
        </p:spPr>
        <p:txBody>
          <a:bodyPr wrap="square">
            <a:spAutoFit/>
          </a:bodyPr>
          <a:lstStyle/>
          <a:p>
            <a:pPr>
              <a:lnSpc>
                <a:spcPct val="107000"/>
              </a:lnSpc>
              <a:spcAft>
                <a:spcPts val="750"/>
              </a:spcAft>
            </a:pPr>
            <a:r>
              <a:rPr lang="ru-RU"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a:t>
            </a: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750"/>
              </a:spcAft>
              <a:buFont typeface="+mj-lt"/>
              <a:buAutoNum type="arabicPeriod"/>
              <a:tabLst>
                <a:tab pos="457200" algn="l"/>
              </a:tabLst>
            </a:pPr>
            <a:r>
              <a:rPr lang="ru-RU"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Политические многообразие и многопартийность в демократическом обществе необходимы для того, чтобы на политической арене было представлено большое количество идей, взглядов, идеологий весь политический спектр мнений.</a:t>
            </a:r>
            <a:endParaRPr lang="ru-RU" sz="20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750"/>
              </a:spcAft>
              <a:buFont typeface="+mj-lt"/>
              <a:buAutoNum type="arabicPeriod"/>
              <a:tabLst>
                <a:tab pos="457200" algn="l"/>
              </a:tabLst>
            </a:pPr>
            <a:r>
              <a:rPr lang="ru-RU"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Политические партии:</a:t>
            </a:r>
            <a:endParaRPr lang="ru-RU" sz="20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750"/>
              </a:spcAft>
            </a:pPr>
            <a:r>
              <a:rPr lang="ru-RU"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«Единая Россия», «ЛДПР», «Справедливая Россия – За правду»</a:t>
            </a: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750"/>
              </a:spcAft>
              <a:buFont typeface="+mj-lt"/>
              <a:buAutoNum type="arabicPeriod"/>
              <a:tabLst>
                <a:tab pos="457200" algn="l"/>
              </a:tabLst>
            </a:pPr>
            <a:r>
              <a:rPr lang="ru-RU"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а) </a:t>
            </a:r>
            <a:r>
              <a:rPr lang="ru-RU" u="sng"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Подготовка политических лидеров (кадровая)</a:t>
            </a:r>
            <a:endParaRPr lang="ru-RU" sz="20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750"/>
              </a:spcAft>
            </a:pPr>
            <a:r>
              <a:rPr lang="ru-RU"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На протяжении многих лет партия «Единая Россия» выступает лидером по предоставлению политических кадров для государственного управления: федеральных министров, губернаторов, мэров городов – большинство из них являются членами «Единой России».</a:t>
            </a: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750"/>
              </a:spcAft>
            </a:pPr>
            <a:r>
              <a:rPr lang="ru-RU"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б) </a:t>
            </a:r>
            <a:r>
              <a:rPr lang="ru-RU" u="sng"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Привлечение новых членов партии (</a:t>
            </a:r>
            <a:r>
              <a:rPr lang="ru-RU" u="sng" dirty="0" err="1">
                <a:solidFill>
                  <a:srgbClr val="000000"/>
                </a:solidFill>
                <a:latin typeface="Arial" panose="020B0604020202020204" pitchFamily="34" charset="0"/>
                <a:ea typeface="Times New Roman" panose="02020603050405020304" pitchFamily="18" charset="0"/>
                <a:cs typeface="Times New Roman" panose="02020603050405020304" pitchFamily="18" charset="0"/>
              </a:rPr>
              <a:t>рекруитирование</a:t>
            </a:r>
            <a:r>
              <a:rPr lang="ru-RU" u="sng"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a:t>
            </a: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750"/>
              </a:spcAft>
            </a:pPr>
            <a:r>
              <a:rPr lang="ru-RU"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Партия ЛДПР создала для несовершеннолетних молодёжную организацию, куда может вступить любой желающий, получить политическое образование и в дальнейшем стать полноценным членом партии.</a:t>
            </a: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750"/>
              </a:spcAft>
            </a:pPr>
            <a:r>
              <a:rPr lang="ru-RU"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в) </a:t>
            </a:r>
            <a:r>
              <a:rPr lang="ru-RU" u="sng"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Представительская</a:t>
            </a: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750"/>
              </a:spcAft>
            </a:pPr>
            <a:r>
              <a:rPr lang="ru-RU"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На выборах 2021 года в Государственную Думу «Справедливая Россия» прошла пятипроцентный барьер и получила по итогу 27 мандатов.</a:t>
            </a: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750"/>
              </a:spcAft>
            </a:pPr>
            <a:r>
              <a:rPr lang="ru-RU"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a:t>
            </a: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12789051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D027DADC-623A-4C67-B0F0-6B97F5C4BAC4}"/>
              </a:ext>
            </a:extLst>
          </p:cNvPr>
          <p:cNvSpPr>
            <a:spLocks noGrp="1"/>
          </p:cNvSpPr>
          <p:nvPr>
            <p:ph type="title"/>
          </p:nvPr>
        </p:nvSpPr>
        <p:spPr/>
        <p:txBody>
          <a:bodyPr/>
          <a:lstStyle/>
          <a:p>
            <a:endParaRPr lang="ru-RU"/>
          </a:p>
        </p:txBody>
      </p:sp>
      <p:sp>
        <p:nvSpPr>
          <p:cNvPr id="3" name="Прямоугольник 2">
            <a:extLst>
              <a:ext uri="{FF2B5EF4-FFF2-40B4-BE49-F238E27FC236}">
                <a16:creationId xmlns:a16="http://schemas.microsoft.com/office/drawing/2014/main" id="{0F342EDD-AA4D-4925-AF32-6BA97F2F9314}"/>
              </a:ext>
            </a:extLst>
          </p:cNvPr>
          <p:cNvSpPr/>
          <p:nvPr/>
        </p:nvSpPr>
        <p:spPr>
          <a:xfrm>
            <a:off x="422031" y="1288350"/>
            <a:ext cx="11141612" cy="3754361"/>
          </a:xfrm>
          <a:prstGeom prst="rect">
            <a:avLst/>
          </a:prstGeom>
        </p:spPr>
        <p:txBody>
          <a:bodyPr wrap="square">
            <a:spAutoFit/>
          </a:bodyPr>
          <a:lstStyle/>
          <a:p>
            <a:pPr marL="342900" lvl="0" indent="-342900" algn="just">
              <a:lnSpc>
                <a:spcPct val="107000"/>
              </a:lnSpc>
              <a:spcAft>
                <a:spcPts val="750"/>
              </a:spcAft>
              <a:buFont typeface="+mj-lt"/>
              <a:buAutoNum type="arabicPeriod"/>
              <a:tabLst>
                <a:tab pos="457200" algn="l"/>
              </a:tabLst>
            </a:pPr>
            <a:r>
              <a:rPr lang="ru-RU" sz="3200" i="1"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Обоснуйте необходимость политического активного политического участия граждан в демократическом обществе. Какие общественные организации существуют в России? Для каждой из них приведите по одному примеру, иллюстрирующему реализацию любой формы политического участия в жизни общества и государства.</a:t>
            </a:r>
            <a:endParaRPr lang="ru-RU" sz="32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36745109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DB34BE67-0530-4977-A492-91F064703627}"/>
              </a:ext>
            </a:extLst>
          </p:cNvPr>
          <p:cNvSpPr>
            <a:spLocks noGrp="1"/>
          </p:cNvSpPr>
          <p:nvPr>
            <p:ph type="title"/>
          </p:nvPr>
        </p:nvSpPr>
        <p:spPr/>
        <p:txBody>
          <a:bodyPr/>
          <a:lstStyle/>
          <a:p>
            <a:endParaRPr lang="ru-RU"/>
          </a:p>
        </p:txBody>
      </p:sp>
      <p:sp>
        <p:nvSpPr>
          <p:cNvPr id="3" name="Прямоугольник 2">
            <a:extLst>
              <a:ext uri="{FF2B5EF4-FFF2-40B4-BE49-F238E27FC236}">
                <a16:creationId xmlns:a16="http://schemas.microsoft.com/office/drawing/2014/main" id="{612678AA-B9AF-44EF-8697-E58D19D92CA4}"/>
              </a:ext>
            </a:extLst>
          </p:cNvPr>
          <p:cNvSpPr/>
          <p:nvPr/>
        </p:nvSpPr>
        <p:spPr>
          <a:xfrm>
            <a:off x="497058" y="750341"/>
            <a:ext cx="11451101" cy="5742534"/>
          </a:xfrm>
          <a:prstGeom prst="rect">
            <a:avLst/>
          </a:prstGeom>
        </p:spPr>
        <p:txBody>
          <a:bodyPr wrap="square">
            <a:spAutoFit/>
          </a:bodyPr>
          <a:lstStyle/>
          <a:p>
            <a:pPr marL="342900" lvl="0" indent="-342900">
              <a:lnSpc>
                <a:spcPct val="107000"/>
              </a:lnSpc>
              <a:spcAft>
                <a:spcPts val="750"/>
              </a:spcAft>
              <a:buFont typeface="+mj-lt"/>
              <a:buAutoNum type="arabicPeriod"/>
              <a:tabLst>
                <a:tab pos="457200" algn="l"/>
              </a:tabLst>
            </a:pPr>
            <a:r>
              <a:rPr lang="ru-RU"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Демократический режим основан на признании народа в качестве источника власти, и на его праве участвовать в управлении делами общества, поэтому политическая активность граждан – залог сохранения демократических ценностей.</a:t>
            </a:r>
            <a:endParaRPr lang="ru-RU" sz="20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750"/>
              </a:spcAft>
              <a:buFont typeface="+mj-lt"/>
              <a:buAutoNum type="arabicPeriod"/>
              <a:tabLst>
                <a:tab pos="457200" algn="l"/>
              </a:tabLst>
            </a:pPr>
            <a:r>
              <a:rPr lang="ru-RU"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Общественные организации:</a:t>
            </a:r>
            <a:endParaRPr lang="ru-RU" sz="20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750"/>
              </a:spcAft>
            </a:pPr>
            <a:r>
              <a:rPr lang="ru-RU"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«Союз женщин России», «Боевое братство России», «Справедливая Россия»</a:t>
            </a: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750"/>
              </a:spcAft>
            </a:pPr>
            <a:r>
              <a:rPr lang="ru-RU"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а) </a:t>
            </a:r>
            <a:r>
              <a:rPr lang="ru-RU" u="sng"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Обращение в органы государственной власти</a:t>
            </a: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750"/>
              </a:spcAft>
            </a:pPr>
            <a:r>
              <a:rPr lang="ru-RU"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Общественная организация «Союз женщин России» по многочисленным просьбам женщин, которые подвергаются различным формам дискриминации, обратились в комитет Государственной Думы с инициативой внести поправки в действующее трудовое законодательство.</a:t>
            </a: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750"/>
              </a:spcAft>
            </a:pPr>
            <a:r>
              <a:rPr lang="ru-RU"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б) </a:t>
            </a:r>
            <a:r>
              <a:rPr lang="ru-RU" u="sng"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Участие в митингах и демонстрациях</a:t>
            </a: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750"/>
              </a:spcAft>
            </a:pPr>
            <a:r>
              <a:rPr lang="ru-RU"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Активисты «Боевого братства России» поддержали митинг в поддержку ветеранов Афганской войны, который прошел в рамках празднования очередной годовщины.</a:t>
            </a: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750"/>
              </a:spcAft>
            </a:pPr>
            <a:r>
              <a:rPr lang="ru-RU"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в) </a:t>
            </a:r>
            <a:r>
              <a:rPr lang="ru-RU" u="sng"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Контроль над деятельностью государственных органов власти</a:t>
            </a: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750"/>
              </a:spcAft>
            </a:pPr>
            <a:r>
              <a:rPr lang="ru-RU"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Общественная организация «За Справедливую Россию» на выборах 2021 года в Государственную Думу выдвинула своих активистов в качестве наблюдателей на избирательных участках.</a:t>
            </a: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750"/>
              </a:spcAft>
            </a:pPr>
            <a:r>
              <a:rPr lang="ru-RU"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a:t>
            </a: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01314230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6031F215-BC38-4CA9-AAD9-AF9E450B832E}"/>
              </a:ext>
            </a:extLst>
          </p:cNvPr>
          <p:cNvSpPr>
            <a:spLocks noGrp="1"/>
          </p:cNvSpPr>
          <p:nvPr>
            <p:ph type="title"/>
          </p:nvPr>
        </p:nvSpPr>
        <p:spPr/>
        <p:txBody>
          <a:bodyPr/>
          <a:lstStyle/>
          <a:p>
            <a:endParaRPr lang="ru-RU" dirty="0"/>
          </a:p>
        </p:txBody>
      </p:sp>
      <p:sp>
        <p:nvSpPr>
          <p:cNvPr id="3" name="Прямоугольник 2">
            <a:extLst>
              <a:ext uri="{FF2B5EF4-FFF2-40B4-BE49-F238E27FC236}">
                <a16:creationId xmlns:a16="http://schemas.microsoft.com/office/drawing/2014/main" id="{C69280ED-0EEE-43D8-9259-4C9234CF0DD0}"/>
              </a:ext>
            </a:extLst>
          </p:cNvPr>
          <p:cNvSpPr/>
          <p:nvPr/>
        </p:nvSpPr>
        <p:spPr>
          <a:xfrm>
            <a:off x="633046" y="1463943"/>
            <a:ext cx="11155680" cy="4218334"/>
          </a:xfrm>
          <a:prstGeom prst="rect">
            <a:avLst/>
          </a:prstGeom>
        </p:spPr>
        <p:txBody>
          <a:bodyPr wrap="square">
            <a:spAutoFit/>
          </a:bodyPr>
          <a:lstStyle/>
          <a:p>
            <a:pPr algn="just">
              <a:lnSpc>
                <a:spcPct val="107000"/>
              </a:lnSpc>
              <a:spcAft>
                <a:spcPts val="750"/>
              </a:spcAft>
            </a:pPr>
            <a:r>
              <a:rPr lang="ru-RU" sz="2800" i="1"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Обоснуйте необходимость активного политического участия граждан в демократическом обществе. (Обоснование может быть дано в одном или нескольких распространённых предложениях.) Какие политические права появляются у граждан РФ по достижении ими 18 лет? (Назовите любые три права.) Для каждого из них приведите по одному примеру, иллюстрирующему реализацию данного права. (Каждый пример должен быть сформулирован развёрнуто. В совокупности примеры должны иллюстрировать три различных права.)</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18136904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358852AB-9C67-4C89-A2AA-649C2CD8803A}"/>
              </a:ext>
            </a:extLst>
          </p:cNvPr>
          <p:cNvSpPr>
            <a:spLocks noGrp="1"/>
          </p:cNvSpPr>
          <p:nvPr>
            <p:ph type="title"/>
          </p:nvPr>
        </p:nvSpPr>
        <p:spPr/>
        <p:txBody>
          <a:bodyPr/>
          <a:lstStyle/>
          <a:p>
            <a:endParaRPr lang="ru-RU"/>
          </a:p>
        </p:txBody>
      </p:sp>
      <p:sp>
        <p:nvSpPr>
          <p:cNvPr id="3" name="Прямоугольник 2">
            <a:extLst>
              <a:ext uri="{FF2B5EF4-FFF2-40B4-BE49-F238E27FC236}">
                <a16:creationId xmlns:a16="http://schemas.microsoft.com/office/drawing/2014/main" id="{276CE133-E8E6-40A1-8F8F-CDB7CD98F1A1}"/>
              </a:ext>
            </a:extLst>
          </p:cNvPr>
          <p:cNvSpPr/>
          <p:nvPr/>
        </p:nvSpPr>
        <p:spPr>
          <a:xfrm>
            <a:off x="970671" y="22010"/>
            <a:ext cx="10515600" cy="4864537"/>
          </a:xfrm>
          <a:prstGeom prst="rect">
            <a:avLst/>
          </a:prstGeom>
        </p:spPr>
        <p:txBody>
          <a:bodyPr wrap="square">
            <a:spAutoFit/>
          </a:bodyPr>
          <a:lstStyle/>
          <a:p>
            <a:pPr>
              <a:lnSpc>
                <a:spcPct val="107000"/>
              </a:lnSpc>
              <a:spcAft>
                <a:spcPts val="750"/>
              </a:spcAft>
            </a:pPr>
            <a:r>
              <a:rPr lang="ru-RU"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1. </a:t>
            </a:r>
            <a:r>
              <a:rPr lang="ru-RU" sz="20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Демократический режим основан на признании народа в качестве источника власти, и на его праве участвовать в управлении делами общества, поэтому политическая активность граждан – залог сохранения демократических ценностей.</a:t>
            </a: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750"/>
              </a:spcAft>
            </a:pPr>
            <a:r>
              <a:rPr lang="ru-RU" sz="20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2. Политические права:</a:t>
            </a: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750"/>
              </a:spcAft>
            </a:pPr>
            <a:r>
              <a:rPr lang="ru-RU" sz="20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Участие в выборах, участие в политических объединениях и партиях, представление своих интересов в государственных органах</a:t>
            </a: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750"/>
              </a:spcAft>
              <a:buFont typeface="+mj-lt"/>
              <a:buAutoNum type="arabicPeriod"/>
              <a:tabLst>
                <a:tab pos="457200" algn="l"/>
              </a:tabLst>
            </a:pPr>
            <a:r>
              <a:rPr lang="ru-RU" sz="20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а) С 18-летнего возраста граждане РФ могут участвовать в голосовании за кандидатов в государственную думу, а также участвовать в референдумах.</a:t>
            </a:r>
            <a:endParaRPr lang="ru-RU" sz="20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750"/>
              </a:spcAft>
            </a:pPr>
            <a:r>
              <a:rPr lang="ru-RU" sz="20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б) С 18-летнего возраста граждане РФ могут вступать в политические партии и общественные объединения, быть их активными участниками и вносить членские взносы.</a:t>
            </a: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750"/>
              </a:spcAft>
            </a:pPr>
            <a:r>
              <a:rPr lang="ru-RU" sz="20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в) 18-летние граждане России могут подписываться под петициями в государственные органы с предложениями о внесении поправок в действующее законодательство</a:t>
            </a:r>
            <a:r>
              <a:rPr lang="ru-RU"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a:t>
            </a: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24845883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B8F43E61-7885-40B1-99B8-31C67C1856A5}"/>
              </a:ext>
            </a:extLst>
          </p:cNvPr>
          <p:cNvSpPr>
            <a:spLocks noGrp="1"/>
          </p:cNvSpPr>
          <p:nvPr>
            <p:ph type="title"/>
          </p:nvPr>
        </p:nvSpPr>
        <p:spPr/>
        <p:txBody>
          <a:bodyPr/>
          <a:lstStyle/>
          <a:p>
            <a:endParaRPr lang="ru-RU"/>
          </a:p>
        </p:txBody>
      </p:sp>
      <p:sp>
        <p:nvSpPr>
          <p:cNvPr id="3" name="Прямоугольник 2">
            <a:extLst>
              <a:ext uri="{FF2B5EF4-FFF2-40B4-BE49-F238E27FC236}">
                <a16:creationId xmlns:a16="http://schemas.microsoft.com/office/drawing/2014/main" id="{7B7B05B1-2950-4A9D-BE9D-BDCB38CCB25B}"/>
              </a:ext>
            </a:extLst>
          </p:cNvPr>
          <p:cNvSpPr/>
          <p:nvPr/>
        </p:nvSpPr>
        <p:spPr>
          <a:xfrm>
            <a:off x="647113" y="1612124"/>
            <a:ext cx="10902461" cy="4218334"/>
          </a:xfrm>
          <a:prstGeom prst="rect">
            <a:avLst/>
          </a:prstGeom>
        </p:spPr>
        <p:txBody>
          <a:bodyPr wrap="square">
            <a:spAutoFit/>
          </a:bodyPr>
          <a:lstStyle/>
          <a:p>
            <a:pPr algn="just">
              <a:lnSpc>
                <a:spcPct val="107000"/>
              </a:lnSpc>
              <a:spcAft>
                <a:spcPts val="750"/>
              </a:spcAft>
            </a:pPr>
            <a:r>
              <a:rPr lang="ru-RU" i="1"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4. </a:t>
            </a:r>
            <a:r>
              <a:rPr lang="ru-RU" sz="2800" i="1"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Объясните, в чем заключается социальная сущность РФ. (Обоснование может быть дано в одном или нескольких распространённых предложениях.) Какие конкретные меры предпринимаются в РФ для поддержки семьи, материнства и детства? (Назовите любые три меры.) Для каждой из них приведите по одному примеру, иллюстрирующему реализацию данной меры. (Каждый пример должен быть сформулирован развёрнуто. В совокупности примеры должны иллюстрировать три различных меры.)</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66766971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D7D75262-DE94-4863-A7A5-1C7141A393AF}"/>
              </a:ext>
            </a:extLst>
          </p:cNvPr>
          <p:cNvSpPr>
            <a:spLocks noGrp="1"/>
          </p:cNvSpPr>
          <p:nvPr>
            <p:ph type="title"/>
          </p:nvPr>
        </p:nvSpPr>
        <p:spPr/>
        <p:txBody>
          <a:bodyPr/>
          <a:lstStyle/>
          <a:p>
            <a:endParaRPr lang="ru-RU"/>
          </a:p>
        </p:txBody>
      </p:sp>
      <p:sp>
        <p:nvSpPr>
          <p:cNvPr id="3" name="Прямоугольник 2">
            <a:extLst>
              <a:ext uri="{FF2B5EF4-FFF2-40B4-BE49-F238E27FC236}">
                <a16:creationId xmlns:a16="http://schemas.microsoft.com/office/drawing/2014/main" id="{02ACD37A-293C-4B8F-A7FE-074E838DC78E}"/>
              </a:ext>
            </a:extLst>
          </p:cNvPr>
          <p:cNvSpPr/>
          <p:nvPr/>
        </p:nvSpPr>
        <p:spPr>
          <a:xfrm>
            <a:off x="492370" y="1308295"/>
            <a:ext cx="11183816" cy="5268815"/>
          </a:xfrm>
          <a:prstGeom prst="rect">
            <a:avLst/>
          </a:prstGeom>
        </p:spPr>
        <p:txBody>
          <a:bodyPr wrap="square">
            <a:spAutoFit/>
          </a:bodyPr>
          <a:lstStyle/>
          <a:p>
            <a:pPr algn="just">
              <a:lnSpc>
                <a:spcPct val="107000"/>
              </a:lnSpc>
              <a:spcAft>
                <a:spcPts val="750"/>
              </a:spcAft>
            </a:pPr>
            <a:r>
              <a:rPr lang="ru-RU"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a:t>
            </a: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750"/>
              </a:spcAft>
              <a:buFont typeface="+mj-lt"/>
              <a:buAutoNum type="arabicPeriod"/>
              <a:tabLst>
                <a:tab pos="457200" algn="l"/>
              </a:tabLst>
            </a:pPr>
            <a:r>
              <a:rPr lang="ru-RU" sz="20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Социальная сущность РФ заключается в том, что государство обязано обеспечивать граждан гарантированными минимумами жизненных благ, а также справедливо распределять материальные блага</a:t>
            </a:r>
            <a:endParaRPr lang="ru-RU" sz="20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750"/>
              </a:spcAft>
              <a:buFont typeface="+mj-lt"/>
              <a:buAutoNum type="arabicPeriod"/>
              <a:tabLst>
                <a:tab pos="457200" algn="l"/>
              </a:tabLst>
            </a:pPr>
            <a:r>
              <a:rPr lang="ru-RU" sz="20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Меры:</a:t>
            </a:r>
            <a:endParaRPr lang="ru-RU" sz="20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750"/>
              </a:spcAft>
            </a:pPr>
            <a:r>
              <a:rPr lang="ru-RU" sz="20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Выплата материнского капитала, создание эффективной системы заботы о детях-сиротах, пособия беременным и женщинам, которые находятся в декретном отпуске по уходу за ребенком</a:t>
            </a: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750"/>
              </a:spcAft>
              <a:buFont typeface="+mj-lt"/>
              <a:buAutoNum type="arabicPeriod"/>
              <a:tabLst>
                <a:tab pos="457200" algn="l"/>
              </a:tabLst>
            </a:pPr>
            <a:r>
              <a:rPr lang="ru-RU" sz="20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а) В РФ принята мера поддержки рождаемости в виде единоразовой выплаты, которую семья может потратить на приобретение жилья, пенсию мамы или образование детей.</a:t>
            </a:r>
            <a:endParaRPr lang="ru-RU" sz="20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750"/>
              </a:spcAft>
            </a:pPr>
            <a:r>
              <a:rPr lang="ru-RU" sz="20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б) В РФ для детей, потерявших родителей, предусмотрены пособия по потери кормильца, устройство в опекунские семьи или в систему детских домов</a:t>
            </a: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750"/>
              </a:spcAft>
            </a:pPr>
            <a:r>
              <a:rPr lang="ru-RU" sz="20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в) В РФ предусмотрены пособия по беременности, а также гарантируется оплата декретного отпуска</a:t>
            </a: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93762124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Таблица 3">
            <a:extLst>
              <a:ext uri="{FF2B5EF4-FFF2-40B4-BE49-F238E27FC236}">
                <a16:creationId xmlns:a16="http://schemas.microsoft.com/office/drawing/2014/main" id="{F0864464-DD13-4DE3-A537-9867512A52AA}"/>
              </a:ext>
            </a:extLst>
          </p:cNvPr>
          <p:cNvGraphicFramePr>
            <a:graphicFrameLocks noGrp="1"/>
          </p:cNvGraphicFramePr>
          <p:nvPr>
            <p:extLst>
              <p:ext uri="{D42A27DB-BD31-4B8C-83A1-F6EECF244321}">
                <p14:modId xmlns:p14="http://schemas.microsoft.com/office/powerpoint/2010/main" val="594814551"/>
              </p:ext>
            </p:extLst>
          </p:nvPr>
        </p:nvGraphicFramePr>
        <p:xfrm>
          <a:off x="590844" y="719666"/>
          <a:ext cx="11183814" cy="6000876"/>
        </p:xfrm>
        <a:graphic>
          <a:graphicData uri="http://schemas.openxmlformats.org/drawingml/2006/table">
            <a:tbl>
              <a:tblPr firstRow="1" bandRow="1">
                <a:tableStyleId>{5C22544A-7EE6-4342-B048-85BDC9FD1C3A}</a:tableStyleId>
              </a:tblPr>
              <a:tblGrid>
                <a:gridCol w="3727938">
                  <a:extLst>
                    <a:ext uri="{9D8B030D-6E8A-4147-A177-3AD203B41FA5}">
                      <a16:colId xmlns:a16="http://schemas.microsoft.com/office/drawing/2014/main" val="3294556008"/>
                    </a:ext>
                  </a:extLst>
                </a:gridCol>
                <a:gridCol w="3727938">
                  <a:extLst>
                    <a:ext uri="{9D8B030D-6E8A-4147-A177-3AD203B41FA5}">
                      <a16:colId xmlns:a16="http://schemas.microsoft.com/office/drawing/2014/main" val="3508011229"/>
                    </a:ext>
                  </a:extLst>
                </a:gridCol>
                <a:gridCol w="3727938">
                  <a:extLst>
                    <a:ext uri="{9D8B030D-6E8A-4147-A177-3AD203B41FA5}">
                      <a16:colId xmlns:a16="http://schemas.microsoft.com/office/drawing/2014/main" val="679433648"/>
                    </a:ext>
                  </a:extLst>
                </a:gridCol>
              </a:tblGrid>
              <a:tr h="566324">
                <a:tc>
                  <a:txBody>
                    <a:bodyPr/>
                    <a:lstStyle/>
                    <a:p>
                      <a:r>
                        <a:rPr lang="ru-RU" dirty="0"/>
                        <a:t>РАЗДЕЛ</a:t>
                      </a:r>
                    </a:p>
                  </a:txBody>
                  <a:tcPr/>
                </a:tc>
                <a:tc>
                  <a:txBody>
                    <a:bodyPr/>
                    <a:lstStyle/>
                    <a:p>
                      <a:r>
                        <a:rPr lang="ru-RU" dirty="0"/>
                        <a:t>ТЕМА</a:t>
                      </a:r>
                    </a:p>
                  </a:txBody>
                  <a:tcPr/>
                </a:tc>
                <a:tc>
                  <a:txBody>
                    <a:bodyPr/>
                    <a:lstStyle/>
                    <a:p>
                      <a:r>
                        <a:rPr lang="ru-RU" dirty="0"/>
                        <a:t>ПРИМЕРЫ </a:t>
                      </a:r>
                    </a:p>
                  </a:txBody>
                  <a:tcPr/>
                </a:tc>
                <a:extLst>
                  <a:ext uri="{0D108BD9-81ED-4DB2-BD59-A6C34878D82A}">
                    <a16:rowId xmlns:a16="http://schemas.microsoft.com/office/drawing/2014/main" val="776192382"/>
                  </a:ext>
                </a:extLst>
              </a:tr>
              <a:tr h="1815340">
                <a:tc>
                  <a:txBody>
                    <a:bodyPr/>
                    <a:lstStyle/>
                    <a:p>
                      <a:r>
                        <a:rPr lang="ru-RU" dirty="0"/>
                        <a:t>Человек и общество</a:t>
                      </a:r>
                    </a:p>
                  </a:txBody>
                  <a:tcPr/>
                </a:tc>
                <a:tc>
                  <a:txBody>
                    <a:bodyPr/>
                    <a:lstStyle/>
                    <a:p>
                      <a:r>
                        <a:rPr lang="ru-RU" dirty="0"/>
                        <a:t>Природное и общественное в человеке. (Человек как результат биологической и социокультурной эволюции</a:t>
                      </a:r>
                    </a:p>
                  </a:txBody>
                  <a:tcPr/>
                </a:tc>
                <a:tc>
                  <a:txBody>
                    <a:bodyPr/>
                    <a:lstStyle/>
                    <a:p>
                      <a:endParaRPr lang="ru-RU" dirty="0"/>
                    </a:p>
                  </a:txBody>
                  <a:tcPr/>
                </a:tc>
                <a:extLst>
                  <a:ext uri="{0D108BD9-81ED-4DB2-BD59-A6C34878D82A}">
                    <a16:rowId xmlns:a16="http://schemas.microsoft.com/office/drawing/2014/main" val="568772123"/>
                  </a:ext>
                </a:extLst>
              </a:tr>
              <a:tr h="566324">
                <a:tc>
                  <a:txBody>
                    <a:bodyPr/>
                    <a:lstStyle/>
                    <a:p>
                      <a:endParaRPr lang="ru-RU"/>
                    </a:p>
                  </a:txBody>
                  <a:tcPr/>
                </a:tc>
                <a:tc>
                  <a:txBody>
                    <a:bodyPr/>
                    <a:lstStyle/>
                    <a:p>
                      <a:r>
                        <a:rPr lang="ru-RU" dirty="0"/>
                        <a:t>Мировоззрение, его виды и формы</a:t>
                      </a:r>
                    </a:p>
                  </a:txBody>
                  <a:tcPr/>
                </a:tc>
                <a:tc>
                  <a:txBody>
                    <a:bodyPr/>
                    <a:lstStyle/>
                    <a:p>
                      <a:endParaRPr lang="ru-RU"/>
                    </a:p>
                  </a:txBody>
                  <a:tcPr/>
                </a:tc>
                <a:extLst>
                  <a:ext uri="{0D108BD9-81ED-4DB2-BD59-A6C34878D82A}">
                    <a16:rowId xmlns:a16="http://schemas.microsoft.com/office/drawing/2014/main" val="1523818177"/>
                  </a:ext>
                </a:extLst>
              </a:tr>
              <a:tr h="566324">
                <a:tc>
                  <a:txBody>
                    <a:bodyPr/>
                    <a:lstStyle/>
                    <a:p>
                      <a:endParaRPr lang="ru-RU" dirty="0"/>
                    </a:p>
                  </a:txBody>
                  <a:tcPr/>
                </a:tc>
                <a:tc>
                  <a:txBody>
                    <a:bodyPr/>
                    <a:lstStyle/>
                    <a:p>
                      <a:r>
                        <a:rPr lang="ru-RU" dirty="0"/>
                        <a:t>Виды знаний и </a:t>
                      </a:r>
                      <a:r>
                        <a:rPr lang="ru-RU" dirty="0" err="1"/>
                        <a:t>тд</a:t>
                      </a:r>
                      <a:r>
                        <a:rPr lang="ru-RU" dirty="0"/>
                        <a:t>…..</a:t>
                      </a:r>
                    </a:p>
                  </a:txBody>
                  <a:tcPr/>
                </a:tc>
                <a:tc>
                  <a:txBody>
                    <a:bodyPr/>
                    <a:lstStyle/>
                    <a:p>
                      <a:endParaRPr lang="ru-RU"/>
                    </a:p>
                  </a:txBody>
                  <a:tcPr/>
                </a:tc>
                <a:extLst>
                  <a:ext uri="{0D108BD9-81ED-4DB2-BD59-A6C34878D82A}">
                    <a16:rowId xmlns:a16="http://schemas.microsoft.com/office/drawing/2014/main" val="943521265"/>
                  </a:ext>
                </a:extLst>
              </a:tr>
              <a:tr h="566324">
                <a:tc>
                  <a:txBody>
                    <a:bodyPr/>
                    <a:lstStyle/>
                    <a:p>
                      <a:r>
                        <a:rPr lang="ru-RU" dirty="0"/>
                        <a:t>ЭКОНОМИКА </a:t>
                      </a:r>
                    </a:p>
                  </a:txBody>
                  <a:tcPr/>
                </a:tc>
                <a:tc>
                  <a:txBody>
                    <a:bodyPr/>
                    <a:lstStyle/>
                    <a:p>
                      <a:r>
                        <a:rPr lang="ru-RU" dirty="0"/>
                        <a:t>Факторы производства и факторные доходы</a:t>
                      </a:r>
                    </a:p>
                  </a:txBody>
                  <a:tcPr/>
                </a:tc>
                <a:tc>
                  <a:txBody>
                    <a:bodyPr/>
                    <a:lstStyle/>
                    <a:p>
                      <a:endParaRPr lang="ru-RU"/>
                    </a:p>
                  </a:txBody>
                  <a:tcPr/>
                </a:tc>
                <a:extLst>
                  <a:ext uri="{0D108BD9-81ED-4DB2-BD59-A6C34878D82A}">
                    <a16:rowId xmlns:a16="http://schemas.microsoft.com/office/drawing/2014/main" val="2124671526"/>
                  </a:ext>
                </a:extLst>
              </a:tr>
              <a:tr h="566324">
                <a:tc>
                  <a:txBody>
                    <a:bodyPr/>
                    <a:lstStyle/>
                    <a:p>
                      <a:endParaRPr lang="ru-RU"/>
                    </a:p>
                  </a:txBody>
                  <a:tcPr/>
                </a:tc>
                <a:tc>
                  <a:txBody>
                    <a:bodyPr/>
                    <a:lstStyle/>
                    <a:p>
                      <a:r>
                        <a:rPr lang="ru-RU" dirty="0"/>
                        <a:t>Финансовые институты. Банковская система </a:t>
                      </a:r>
                    </a:p>
                  </a:txBody>
                  <a:tcPr/>
                </a:tc>
                <a:tc>
                  <a:txBody>
                    <a:bodyPr/>
                    <a:lstStyle/>
                    <a:p>
                      <a:endParaRPr lang="ru-RU"/>
                    </a:p>
                  </a:txBody>
                  <a:tcPr/>
                </a:tc>
                <a:extLst>
                  <a:ext uri="{0D108BD9-81ED-4DB2-BD59-A6C34878D82A}">
                    <a16:rowId xmlns:a16="http://schemas.microsoft.com/office/drawing/2014/main" val="376596713"/>
                  </a:ext>
                </a:extLst>
              </a:tr>
              <a:tr h="566324">
                <a:tc>
                  <a:txBody>
                    <a:bodyPr/>
                    <a:lstStyle/>
                    <a:p>
                      <a:r>
                        <a:rPr lang="ru-RU" dirty="0"/>
                        <a:t>Политика…….</a:t>
                      </a:r>
                    </a:p>
                  </a:txBody>
                  <a:tcPr/>
                </a:tc>
                <a:tc>
                  <a:txBody>
                    <a:bodyPr/>
                    <a:lstStyle/>
                    <a:p>
                      <a:r>
                        <a:rPr lang="ru-RU" dirty="0"/>
                        <a:t>Политические партии и движения….</a:t>
                      </a:r>
                    </a:p>
                  </a:txBody>
                  <a:tcPr/>
                </a:tc>
                <a:tc>
                  <a:txBody>
                    <a:bodyPr/>
                    <a:lstStyle/>
                    <a:p>
                      <a:endParaRPr lang="ru-RU"/>
                    </a:p>
                  </a:txBody>
                  <a:tcPr/>
                </a:tc>
                <a:extLst>
                  <a:ext uri="{0D108BD9-81ED-4DB2-BD59-A6C34878D82A}">
                    <a16:rowId xmlns:a16="http://schemas.microsoft.com/office/drawing/2014/main" val="2767855835"/>
                  </a:ext>
                </a:extLst>
              </a:tr>
              <a:tr h="566324">
                <a:tc>
                  <a:txBody>
                    <a:bodyPr/>
                    <a:lstStyle/>
                    <a:p>
                      <a:r>
                        <a:rPr lang="ru-RU" dirty="0"/>
                        <a:t>Право </a:t>
                      </a:r>
                    </a:p>
                  </a:txBody>
                  <a:tcPr/>
                </a:tc>
                <a:tc>
                  <a:txBody>
                    <a:bodyPr/>
                    <a:lstStyle/>
                    <a:p>
                      <a:r>
                        <a:rPr lang="ru-RU" dirty="0"/>
                        <a:t>Права и обязанности налогоплательщика</a:t>
                      </a:r>
                    </a:p>
                  </a:txBody>
                  <a:tcPr/>
                </a:tc>
                <a:tc>
                  <a:txBody>
                    <a:bodyPr/>
                    <a:lstStyle/>
                    <a:p>
                      <a:endParaRPr lang="ru-RU" dirty="0"/>
                    </a:p>
                  </a:txBody>
                  <a:tcPr/>
                </a:tc>
                <a:extLst>
                  <a:ext uri="{0D108BD9-81ED-4DB2-BD59-A6C34878D82A}">
                    <a16:rowId xmlns:a16="http://schemas.microsoft.com/office/drawing/2014/main" val="1581272138"/>
                  </a:ext>
                </a:extLst>
              </a:tr>
            </a:tbl>
          </a:graphicData>
        </a:graphic>
      </p:graphicFrame>
    </p:spTree>
    <p:extLst>
      <p:ext uri="{BB962C8B-B14F-4D97-AF65-F5344CB8AC3E}">
        <p14:creationId xmlns:p14="http://schemas.microsoft.com/office/powerpoint/2010/main" val="304810065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566E1313-F357-4967-A32D-209E820F5C47}"/>
              </a:ext>
            </a:extLst>
          </p:cNvPr>
          <p:cNvSpPr>
            <a:spLocks noGrp="1"/>
          </p:cNvSpPr>
          <p:nvPr>
            <p:ph type="ctrTitle"/>
          </p:nvPr>
        </p:nvSpPr>
        <p:spPr/>
        <p:txBody>
          <a:bodyPr/>
          <a:lstStyle/>
          <a:p>
            <a:r>
              <a:rPr lang="ru-RU" b="1" dirty="0"/>
              <a:t>ПРАКТИКУМ</a:t>
            </a:r>
          </a:p>
        </p:txBody>
      </p:sp>
      <p:sp>
        <p:nvSpPr>
          <p:cNvPr id="3" name="Подзаголовок 2">
            <a:extLst>
              <a:ext uri="{FF2B5EF4-FFF2-40B4-BE49-F238E27FC236}">
                <a16:creationId xmlns:a16="http://schemas.microsoft.com/office/drawing/2014/main" id="{5CA487D0-A4A0-44A1-A7C1-72DBA9443094}"/>
              </a:ext>
            </a:extLst>
          </p:cNvPr>
          <p:cNvSpPr>
            <a:spLocks noGrp="1"/>
          </p:cNvSpPr>
          <p:nvPr>
            <p:ph type="subTitle" idx="1"/>
          </p:nvPr>
        </p:nvSpPr>
        <p:spPr/>
        <p:txBody>
          <a:bodyPr/>
          <a:lstStyle/>
          <a:p>
            <a:endParaRPr lang="ru-RU"/>
          </a:p>
        </p:txBody>
      </p:sp>
    </p:spTree>
    <p:extLst>
      <p:ext uri="{BB962C8B-B14F-4D97-AF65-F5344CB8AC3E}">
        <p14:creationId xmlns:p14="http://schemas.microsoft.com/office/powerpoint/2010/main" val="140306946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53BE4DAA-E63A-4D33-BEF8-AEC771EFCF5A}"/>
              </a:ext>
            </a:extLst>
          </p:cNvPr>
          <p:cNvSpPr>
            <a:spLocks noGrp="1"/>
          </p:cNvSpPr>
          <p:nvPr>
            <p:ph type="title"/>
          </p:nvPr>
        </p:nvSpPr>
        <p:spPr/>
        <p:txBody>
          <a:bodyPr/>
          <a:lstStyle/>
          <a:p>
            <a:r>
              <a:rPr lang="ru-RU" dirty="0"/>
              <a:t>Работа 25.3</a:t>
            </a:r>
          </a:p>
        </p:txBody>
      </p:sp>
      <p:sp>
        <p:nvSpPr>
          <p:cNvPr id="3" name="Прямоугольник 2">
            <a:extLst>
              <a:ext uri="{FF2B5EF4-FFF2-40B4-BE49-F238E27FC236}">
                <a16:creationId xmlns:a16="http://schemas.microsoft.com/office/drawing/2014/main" id="{30A119B3-3D4C-475D-8B1D-06AF0D6F45F6}"/>
              </a:ext>
            </a:extLst>
          </p:cNvPr>
          <p:cNvSpPr/>
          <p:nvPr/>
        </p:nvSpPr>
        <p:spPr>
          <a:xfrm>
            <a:off x="1012874" y="2184813"/>
            <a:ext cx="10340926" cy="3301545"/>
          </a:xfrm>
          <a:prstGeom prst="rect">
            <a:avLst/>
          </a:prstGeom>
        </p:spPr>
        <p:txBody>
          <a:bodyPr wrap="square">
            <a:spAutoFit/>
          </a:bodyPr>
          <a:lstStyle/>
          <a:p>
            <a:pPr>
              <a:lnSpc>
                <a:spcPct val="107000"/>
              </a:lnSpc>
              <a:spcAft>
                <a:spcPts val="800"/>
              </a:spcAft>
            </a:pPr>
            <a:r>
              <a:rPr lang="ru-RU" sz="2800" dirty="0">
                <a:latin typeface="Times New Roman" panose="02020603050405020304" pitchFamily="18" charset="0"/>
                <a:ea typeface="Calibri" panose="020F0502020204030204" pitchFamily="34" charset="0"/>
                <a:cs typeface="Times New Roman" panose="02020603050405020304" pitchFamily="18" charset="0"/>
              </a:rPr>
              <a:t>Обоснуйте необходимость эффективной политической власти в современном обществе. (обоснование может быть дано в одном или нескольких распространенных предложениях). </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p>
            <a:r>
              <a:rPr lang="ru-RU" sz="2800" dirty="0">
                <a:latin typeface="Times New Roman" panose="02020603050405020304" pitchFamily="18" charset="0"/>
                <a:ea typeface="Calibri" panose="020F0502020204030204" pitchFamily="34" charset="0"/>
              </a:rPr>
              <a:t>Какие субъекты политической власти действуют в РФ? (Назовите любые три субъекта). Для каждого из них приведите по одному примеру, иллюстрирующему его основную функцию политической системе общества</a:t>
            </a:r>
            <a:endParaRPr lang="ru-RU" sz="2800" dirty="0"/>
          </a:p>
        </p:txBody>
      </p:sp>
    </p:spTree>
    <p:extLst>
      <p:ext uri="{BB962C8B-B14F-4D97-AF65-F5344CB8AC3E}">
        <p14:creationId xmlns:p14="http://schemas.microsoft.com/office/powerpoint/2010/main" val="323486731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297B520-D937-427D-B462-77E43260BB9F}"/>
              </a:ext>
            </a:extLst>
          </p:cNvPr>
          <p:cNvSpPr>
            <a:spLocks noChangeArrowheads="1"/>
          </p:cNvSpPr>
          <p:nvPr/>
        </p:nvSpPr>
        <p:spPr bwMode="auto">
          <a:xfrm>
            <a:off x="764344" y="375645"/>
            <a:ext cx="10663311" cy="54425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50000"/>
              </a:lnSpc>
              <a:spcBef>
                <a:spcPct val="0"/>
              </a:spcBef>
              <a:spcAft>
                <a:spcPct val="0"/>
              </a:spcAft>
              <a:buClrTx/>
              <a:buSzTx/>
              <a:buFontTx/>
              <a:buNone/>
              <a:tabLst/>
            </a:pPr>
            <a:r>
              <a:rPr kumimoji="0" lang="ru-RU" altLang="ru-RU" sz="1200" b="0" i="0" u="none" strike="noStrike" cap="none" normalizeH="0" baseline="0" dirty="0">
                <a:ln>
                  <a:noFill/>
                </a:ln>
                <a:solidFill>
                  <a:srgbClr val="000000"/>
                </a:solidFill>
                <a:effectLst/>
                <a:latin typeface="-apple-system"/>
              </a:rPr>
              <a:t>1. </a:t>
            </a:r>
            <a:r>
              <a:rPr kumimoji="0" lang="ru-RU" altLang="ru-RU" b="0" i="0" u="none" strike="noStrike" cap="none" normalizeH="0" baseline="0" dirty="0">
                <a:ln>
                  <a:noFill/>
                </a:ln>
                <a:solidFill>
                  <a:srgbClr val="000000"/>
                </a:solidFill>
                <a:effectLst/>
                <a:latin typeface="-apple-system"/>
              </a:rPr>
              <a:t>Эффективность власти – это ее результативность, степень выполнения ею своих функций  в политической системе и в  обществе, реализации ожиданий граждан. Для измерения эффективности  государственной власти используются такие  показатели:</a:t>
            </a:r>
            <a:endParaRPr kumimoji="0" lang="ru-RU" altLang="ru-RU" b="0" i="0" u="none" strike="noStrike" cap="none" normalizeH="0" baseline="0" dirty="0">
              <a:ln>
                <a:noFill/>
              </a:ln>
              <a:solidFill>
                <a:schemeClr val="tx1"/>
              </a:solidFill>
              <a:effectLst/>
            </a:endParaRPr>
          </a:p>
          <a:p>
            <a:pPr marL="0" marR="0" lvl="0" indent="0" algn="l" defTabSz="914400" rtl="0" eaLnBrk="0" fontAlgn="base" latinLnBrk="0" hangingPunct="0">
              <a:lnSpc>
                <a:spcPct val="150000"/>
              </a:lnSpc>
              <a:spcBef>
                <a:spcPct val="0"/>
              </a:spcBef>
              <a:spcAft>
                <a:spcPct val="0"/>
              </a:spcAft>
              <a:buClrTx/>
              <a:buSzTx/>
              <a:buFontTx/>
              <a:buNone/>
              <a:tabLst/>
            </a:pPr>
            <a:r>
              <a:rPr kumimoji="0" lang="ru-RU" altLang="ru-RU" b="0" i="0" u="none" strike="noStrike" cap="none" normalizeH="0" baseline="0" dirty="0">
                <a:ln>
                  <a:noFill/>
                </a:ln>
                <a:solidFill>
                  <a:srgbClr val="000000"/>
                </a:solidFill>
                <a:effectLst/>
                <a:latin typeface="-apple-system"/>
              </a:rPr>
              <a:t>· демографические </a:t>
            </a:r>
            <a:r>
              <a:rPr lang="ru-RU" altLang="ru-RU" dirty="0"/>
              <a:t>,</a:t>
            </a:r>
            <a:r>
              <a:rPr kumimoji="0" lang="ru-RU" altLang="ru-RU" b="0" i="0" u="none" strike="noStrike" cap="none" normalizeH="0" baseline="0" dirty="0">
                <a:ln>
                  <a:noFill/>
                </a:ln>
                <a:solidFill>
                  <a:srgbClr val="000000"/>
                </a:solidFill>
                <a:effectLst/>
                <a:latin typeface="-apple-system"/>
              </a:rPr>
              <a:t> уровень  материального благосостояния (ВВП  на душу населения, реальная заработная плата, минимальный потребительский  бюджет, прожиточный минимум)</a:t>
            </a:r>
            <a:endParaRPr kumimoji="0" lang="ru-RU" altLang="ru-RU" b="0" i="0" u="none" strike="noStrike" cap="none" normalizeH="0" baseline="0" dirty="0">
              <a:ln>
                <a:noFill/>
              </a:ln>
              <a:solidFill>
                <a:schemeClr val="tx1"/>
              </a:solidFill>
              <a:effectLst/>
            </a:endParaRPr>
          </a:p>
          <a:p>
            <a:pPr marL="0" marR="0" lvl="0" indent="0" algn="l" defTabSz="914400" rtl="0" eaLnBrk="0" fontAlgn="base" latinLnBrk="0" hangingPunct="0">
              <a:lnSpc>
                <a:spcPct val="150000"/>
              </a:lnSpc>
              <a:spcBef>
                <a:spcPct val="0"/>
              </a:spcBef>
              <a:spcAft>
                <a:spcPct val="0"/>
              </a:spcAft>
              <a:buClrTx/>
              <a:buSzTx/>
              <a:buFontTx/>
              <a:buNone/>
              <a:tabLst/>
            </a:pPr>
            <a:r>
              <a:rPr kumimoji="0" lang="ru-RU" altLang="ru-RU" b="0" i="0" u="none" strike="noStrike" cap="none" normalizeH="0" baseline="0" dirty="0">
                <a:ln>
                  <a:noFill/>
                </a:ln>
                <a:solidFill>
                  <a:srgbClr val="000000"/>
                </a:solidFill>
                <a:effectLst/>
                <a:latin typeface="-apple-system"/>
              </a:rPr>
              <a:t>· уровень  физической безопасности граждан (количественные показатели и структура преступности, процент раскрываемости преступлений и др.);</a:t>
            </a:r>
            <a:endParaRPr kumimoji="0" lang="ru-RU" altLang="ru-RU" b="0" i="0" u="none" strike="noStrike" cap="none" normalizeH="0" baseline="0" dirty="0">
              <a:ln>
                <a:noFill/>
              </a:ln>
              <a:solidFill>
                <a:schemeClr val="tx1"/>
              </a:solidFill>
              <a:effectLst/>
            </a:endParaRPr>
          </a:p>
          <a:p>
            <a:pPr marL="0" marR="0" lvl="0" indent="0" algn="l" defTabSz="914400" rtl="0" eaLnBrk="0" fontAlgn="base" latinLnBrk="0" hangingPunct="0">
              <a:lnSpc>
                <a:spcPct val="150000"/>
              </a:lnSpc>
              <a:spcBef>
                <a:spcPct val="0"/>
              </a:spcBef>
              <a:spcAft>
                <a:spcPct val="0"/>
              </a:spcAft>
              <a:buClrTx/>
              <a:buSzTx/>
              <a:buFontTx/>
              <a:buNone/>
              <a:tabLst/>
            </a:pPr>
            <a:r>
              <a:rPr kumimoji="0" lang="ru-RU" altLang="ru-RU" b="0" i="0" u="none" strike="noStrike" cap="none" normalizeH="0" baseline="0" dirty="0">
                <a:ln>
                  <a:noFill/>
                </a:ln>
                <a:solidFill>
                  <a:srgbClr val="000000"/>
                </a:solidFill>
                <a:effectLst/>
                <a:latin typeface="-apple-system"/>
              </a:rPr>
              <a:t>· уровень  образования населения (доступность  образования, количество учебных заведений, уровень грамотности, количество специалистов с высшим и средним специальным  образованием и др.);</a:t>
            </a:r>
            <a:endParaRPr kumimoji="0" lang="ru-RU" altLang="ru-RU" b="0" i="0" u="none" strike="noStrike" cap="none" normalizeH="0" baseline="0" dirty="0">
              <a:ln>
                <a:noFill/>
              </a:ln>
              <a:solidFill>
                <a:schemeClr val="tx1"/>
              </a:solidFill>
              <a:effectLst/>
            </a:endParaRPr>
          </a:p>
          <a:p>
            <a:pPr marL="0" marR="0" lvl="0" indent="0" algn="l" defTabSz="914400" rtl="0" eaLnBrk="0" fontAlgn="base" latinLnBrk="0" hangingPunct="0">
              <a:lnSpc>
                <a:spcPct val="150000"/>
              </a:lnSpc>
              <a:spcBef>
                <a:spcPct val="0"/>
              </a:spcBef>
              <a:spcAft>
                <a:spcPct val="0"/>
              </a:spcAft>
              <a:buClrTx/>
              <a:buSzTx/>
              <a:buFontTx/>
              <a:buNone/>
              <a:tabLst/>
            </a:pPr>
            <a:r>
              <a:rPr kumimoji="0" lang="ru-RU" altLang="ru-RU" b="0" i="0" u="none" strike="noStrike" cap="none" normalizeH="0" baseline="0" dirty="0">
                <a:ln>
                  <a:noFill/>
                </a:ln>
                <a:solidFill>
                  <a:srgbClr val="000000"/>
                </a:solidFill>
                <a:effectLst/>
                <a:latin typeface="-apple-system"/>
              </a:rPr>
              <a:t>· занятость  населения (уровень безработицы, создание рабочих мест и др.);</a:t>
            </a:r>
          </a:p>
          <a:p>
            <a:pPr marL="0" marR="0" lvl="0" indent="0" algn="l" defTabSz="914400" rtl="0" eaLnBrk="0" fontAlgn="base" latinLnBrk="0" hangingPunct="0">
              <a:lnSpc>
                <a:spcPct val="150000"/>
              </a:lnSpc>
              <a:spcBef>
                <a:spcPct val="0"/>
              </a:spcBef>
              <a:spcAft>
                <a:spcPct val="0"/>
              </a:spcAft>
              <a:buClrTx/>
              <a:buSzTx/>
              <a:buFontTx/>
              <a:buNone/>
              <a:tabLst/>
            </a:pPr>
            <a:endParaRPr lang="ru-RU" altLang="ru-RU" dirty="0">
              <a:solidFill>
                <a:srgbClr val="000000"/>
              </a:solidFill>
              <a:latin typeface="-apple-system"/>
            </a:endParaRPr>
          </a:p>
          <a:p>
            <a:pPr>
              <a:lnSpc>
                <a:spcPct val="150000"/>
              </a:lnSpc>
            </a:pPr>
            <a:r>
              <a:rPr lang="ru-RU" dirty="0">
                <a:solidFill>
                  <a:srgbClr val="202122"/>
                </a:solidFill>
                <a:latin typeface="Times New Roman" panose="02020603050405020304" pitchFamily="18" charset="0"/>
                <a:ea typeface="Times New Roman" panose="02020603050405020304" pitchFamily="18" charset="0"/>
                <a:cs typeface="Times New Roman" panose="02020603050405020304" pitchFamily="18" charset="0"/>
              </a:rPr>
              <a:t>2. </a:t>
            </a:r>
            <a:r>
              <a:rPr lang="ru-RU"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Государство, Политические партии, Политическая элита,  народ</a:t>
            </a:r>
            <a:endParaRPr lang="ru-RU" dirty="0">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0" fontAlgn="base" latinLnBrk="0" hangingPunct="0">
              <a:lnSpc>
                <a:spcPct val="150000"/>
              </a:lnSpc>
              <a:spcBef>
                <a:spcPct val="0"/>
              </a:spcBef>
              <a:spcAft>
                <a:spcPct val="0"/>
              </a:spcAft>
              <a:buClrTx/>
              <a:buSzTx/>
              <a:buFontTx/>
              <a:buNone/>
              <a:tabLst/>
            </a:pPr>
            <a:endParaRPr kumimoji="0" lang="ru-RU" altLang="ru-RU"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78066122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a:extLst>
              <a:ext uri="{FF2B5EF4-FFF2-40B4-BE49-F238E27FC236}">
                <a16:creationId xmlns:a16="http://schemas.microsoft.com/office/drawing/2014/main" id="{1C90D719-2150-4D55-BB5A-22E86693456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17650" y="0"/>
            <a:ext cx="91567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9628070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808C31DF-467A-4FDD-84A3-67609D8F1F5E}"/>
              </a:ext>
            </a:extLst>
          </p:cNvPr>
          <p:cNvSpPr>
            <a:spLocks noGrp="1"/>
          </p:cNvSpPr>
          <p:nvPr>
            <p:ph type="title"/>
          </p:nvPr>
        </p:nvSpPr>
        <p:spPr/>
        <p:txBody>
          <a:bodyPr/>
          <a:lstStyle/>
          <a:p>
            <a:endParaRPr lang="ru-RU"/>
          </a:p>
        </p:txBody>
      </p:sp>
      <p:sp>
        <p:nvSpPr>
          <p:cNvPr id="3" name="Прямоугольник 2">
            <a:extLst>
              <a:ext uri="{FF2B5EF4-FFF2-40B4-BE49-F238E27FC236}">
                <a16:creationId xmlns:a16="http://schemas.microsoft.com/office/drawing/2014/main" id="{6B7584F9-04EB-48B1-ABEA-A0210E81DEEA}"/>
              </a:ext>
            </a:extLst>
          </p:cNvPr>
          <p:cNvSpPr/>
          <p:nvPr/>
        </p:nvSpPr>
        <p:spPr>
          <a:xfrm>
            <a:off x="454855" y="2204499"/>
            <a:ext cx="11282289" cy="3108543"/>
          </a:xfrm>
          <a:prstGeom prst="rect">
            <a:avLst/>
          </a:prstGeom>
        </p:spPr>
        <p:txBody>
          <a:bodyPr wrap="square">
            <a:spAutoFit/>
          </a:bodyPr>
          <a:lstStyle/>
          <a:p>
            <a:r>
              <a:rPr lang="ru-RU" sz="2800" dirty="0">
                <a:solidFill>
                  <a:srgbClr val="333333"/>
                </a:solidFill>
                <a:latin typeface="Times New Roman" panose="02020603050405020304" pitchFamily="18" charset="0"/>
                <a:ea typeface="Times New Roman" panose="02020603050405020304" pitchFamily="18" charset="0"/>
              </a:rPr>
              <a:t>3. Президент РФ подписал договор о сотрудничестве и торговое соглашение с Китаем </a:t>
            </a:r>
            <a:endParaRPr lang="ru-RU" sz="2800" dirty="0">
              <a:effectLst/>
              <a:latin typeface="Times New Roman" panose="02020603050405020304" pitchFamily="18" charset="0"/>
              <a:ea typeface="Times New Roman" panose="02020603050405020304" pitchFamily="18" charset="0"/>
            </a:endParaRPr>
          </a:p>
          <a:p>
            <a:pPr algn="just"/>
            <a:r>
              <a:rPr lang="ru-RU" sz="2800" dirty="0">
                <a:solidFill>
                  <a:srgbClr val="646464"/>
                </a:solidFill>
                <a:latin typeface="Times New Roman" panose="02020603050405020304" pitchFamily="18" charset="0"/>
                <a:ea typeface="Times New Roman" panose="02020603050405020304" pitchFamily="18" charset="0"/>
              </a:rPr>
              <a:t>2. Федеральное Собрание на основе депутатских запросов разработало законопроект о повышении пенсии.</a:t>
            </a:r>
            <a:endParaRPr lang="ru-RU" sz="2800" dirty="0">
              <a:effectLst/>
              <a:latin typeface="Times New Roman" panose="02020603050405020304" pitchFamily="18" charset="0"/>
              <a:ea typeface="Times New Roman" panose="02020603050405020304" pitchFamily="18" charset="0"/>
            </a:endParaRPr>
          </a:p>
          <a:p>
            <a:pPr algn="just"/>
            <a:r>
              <a:rPr lang="ru-RU" sz="2800" dirty="0">
                <a:solidFill>
                  <a:srgbClr val="646464"/>
                </a:solidFill>
                <a:latin typeface="Times New Roman" panose="02020603050405020304" pitchFamily="18" charset="0"/>
                <a:ea typeface="Times New Roman" panose="02020603050405020304" pitchFamily="18" charset="0"/>
              </a:rPr>
              <a:t>Или ГД РФ дала согласие Президенту на назначение на должность Председателя Правительства  </a:t>
            </a:r>
            <a:endParaRPr lang="ru-RU" sz="2800" dirty="0">
              <a:effectLst/>
              <a:latin typeface="Times New Roman" panose="02020603050405020304" pitchFamily="18" charset="0"/>
              <a:ea typeface="Times New Roman" panose="02020603050405020304" pitchFamily="18" charset="0"/>
            </a:endParaRPr>
          </a:p>
          <a:p>
            <a:pPr algn="just"/>
            <a:r>
              <a:rPr lang="ru-RU" sz="2800" dirty="0">
                <a:solidFill>
                  <a:srgbClr val="646464"/>
                </a:solidFill>
                <a:latin typeface="Times New Roman" panose="02020603050405020304" pitchFamily="18" charset="0"/>
                <a:ea typeface="Times New Roman" panose="02020603050405020304" pitchFamily="18" charset="0"/>
              </a:rPr>
              <a:t>3. Граждане РФ приняли участие в выборах Президента РФ</a:t>
            </a:r>
            <a:endParaRPr lang="ru-RU" sz="2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80247036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1B3FC34-FE5B-4D18-9DBC-13DA2BD1826A}"/>
              </a:ext>
            </a:extLst>
          </p:cNvPr>
          <p:cNvSpPr>
            <a:spLocks noGrp="1"/>
          </p:cNvSpPr>
          <p:nvPr>
            <p:ph type="title"/>
          </p:nvPr>
        </p:nvSpPr>
        <p:spPr/>
        <p:txBody>
          <a:bodyPr/>
          <a:lstStyle/>
          <a:p>
            <a:r>
              <a:rPr lang="ru-RU" dirty="0"/>
              <a:t>Работа 25.2, 25.5</a:t>
            </a:r>
          </a:p>
        </p:txBody>
      </p:sp>
      <p:sp>
        <p:nvSpPr>
          <p:cNvPr id="3" name="Прямоугольник 2">
            <a:extLst>
              <a:ext uri="{FF2B5EF4-FFF2-40B4-BE49-F238E27FC236}">
                <a16:creationId xmlns:a16="http://schemas.microsoft.com/office/drawing/2014/main" id="{5CD3CE68-08C6-4CEC-8593-79611508957A}"/>
              </a:ext>
            </a:extLst>
          </p:cNvPr>
          <p:cNvSpPr/>
          <p:nvPr/>
        </p:nvSpPr>
        <p:spPr>
          <a:xfrm>
            <a:off x="956603" y="2283206"/>
            <a:ext cx="9988062" cy="3263073"/>
          </a:xfrm>
          <a:prstGeom prst="rect">
            <a:avLst/>
          </a:prstGeom>
        </p:spPr>
        <p:txBody>
          <a:bodyPr wrap="square">
            <a:spAutoFit/>
          </a:bodyPr>
          <a:lstStyle/>
          <a:p>
            <a:pPr>
              <a:lnSpc>
                <a:spcPct val="107000"/>
              </a:lnSpc>
              <a:spcAft>
                <a:spcPts val="800"/>
              </a:spcAft>
            </a:pPr>
            <a:r>
              <a:rPr lang="ru-RU" sz="1400" dirty="0">
                <a:effectLst/>
                <a:latin typeface="Calibri" panose="020F0502020204030204" pitchFamily="34" charset="0"/>
                <a:ea typeface="Calibri" panose="020F0502020204030204" pitchFamily="34" charset="0"/>
                <a:cs typeface="Times New Roman" panose="02020603050405020304" pitchFamily="18" charset="0"/>
              </a:rPr>
              <a:t> </a:t>
            </a:r>
          </a:p>
          <a:p>
            <a:pPr algn="just">
              <a:lnSpc>
                <a:spcPct val="107000"/>
              </a:lnSpc>
              <a:spcAft>
                <a:spcPts val="800"/>
              </a:spcAft>
            </a:pPr>
            <a:r>
              <a:rPr lang="ru-RU" sz="2800" dirty="0">
                <a:latin typeface="Times New Roman" panose="02020603050405020304" pitchFamily="18" charset="0"/>
                <a:ea typeface="Calibri" panose="020F0502020204030204" pitchFamily="34" charset="0"/>
                <a:cs typeface="Times New Roman" panose="02020603050405020304" pitchFamily="18" charset="0"/>
              </a:rPr>
              <a:t>Обоснуйте мысль о том, что в современном мире существует многообразие форм государств.</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ru-RU" sz="2800" dirty="0">
                <a:latin typeface="Times New Roman" panose="02020603050405020304" pitchFamily="18" charset="0"/>
                <a:ea typeface="Calibri" panose="020F0502020204030204" pitchFamily="34" charset="0"/>
                <a:cs typeface="Times New Roman" panose="02020603050405020304" pitchFamily="18" charset="0"/>
              </a:rPr>
              <a:t>Назовите три элемента формы государства. Каждую из них охарактеризуйте относительно России, приведите по одному примеру, иллюстрирующему данный элемент формы государства</a:t>
            </a:r>
            <a:r>
              <a:rPr lang="ru-RU" dirty="0">
                <a:latin typeface="Times New Roman" panose="02020603050405020304" pitchFamily="18" charset="0"/>
                <a:ea typeface="Calibri" panose="020F0502020204030204" pitchFamily="34" charset="0"/>
                <a:cs typeface="Times New Roman" panose="02020603050405020304" pitchFamily="18" charset="0"/>
              </a:rPr>
              <a:t>.</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19998515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2A99D84D-88D7-4478-AB1E-FB2745277D2F}"/>
              </a:ext>
            </a:extLst>
          </p:cNvPr>
          <p:cNvSpPr>
            <a:spLocks noGrp="1"/>
          </p:cNvSpPr>
          <p:nvPr>
            <p:ph type="title"/>
          </p:nvPr>
        </p:nvSpPr>
        <p:spPr/>
        <p:txBody>
          <a:bodyPr/>
          <a:lstStyle/>
          <a:p>
            <a:endParaRPr lang="ru-RU"/>
          </a:p>
        </p:txBody>
      </p:sp>
      <p:sp>
        <p:nvSpPr>
          <p:cNvPr id="3" name="Прямоугольник 2">
            <a:extLst>
              <a:ext uri="{FF2B5EF4-FFF2-40B4-BE49-F238E27FC236}">
                <a16:creationId xmlns:a16="http://schemas.microsoft.com/office/drawing/2014/main" id="{F16D388F-F716-4C82-A315-EF19CC97921D}"/>
              </a:ext>
            </a:extLst>
          </p:cNvPr>
          <p:cNvSpPr/>
          <p:nvPr/>
        </p:nvSpPr>
        <p:spPr>
          <a:xfrm>
            <a:off x="647114" y="1690688"/>
            <a:ext cx="10860258" cy="4457952"/>
          </a:xfrm>
          <a:prstGeom prst="rect">
            <a:avLst/>
          </a:prstGeom>
        </p:spPr>
        <p:txBody>
          <a:bodyPr wrap="square">
            <a:spAutoFit/>
          </a:bodyPr>
          <a:lstStyle/>
          <a:p>
            <a:pPr algn="just">
              <a:lnSpc>
                <a:spcPct val="150000"/>
              </a:lnSpc>
            </a:pPr>
            <a:r>
              <a:rPr lang="ru-RU" sz="2400" dirty="0">
                <a:solidFill>
                  <a:srgbClr val="646464"/>
                </a:solidFill>
                <a:latin typeface="Times New Roman" panose="02020603050405020304" pitchFamily="18" charset="0"/>
                <a:ea typeface="Times New Roman" panose="02020603050405020304" pitchFamily="18" charset="0"/>
              </a:rPr>
              <a:t>1.</a:t>
            </a:r>
            <a:r>
              <a:rPr lang="ru-RU" dirty="0"/>
              <a:t> </a:t>
            </a:r>
            <a:r>
              <a:rPr lang="ru-RU" sz="2400" dirty="0">
                <a:latin typeface="Times New Roman" panose="02020603050405020304" pitchFamily="18" charset="0"/>
                <a:cs typeface="Times New Roman" panose="02020603050405020304" pitchFamily="18" charset="0"/>
              </a:rPr>
              <a:t>Форма государства  определяет, на каких принципах построена и как территориально организована государственная власть. Форма государства определяет </a:t>
            </a:r>
            <a:r>
              <a:rPr lang="ru-RU" sz="2400" i="1" dirty="0">
                <a:latin typeface="Times New Roman" panose="02020603050405020304" pitchFamily="18" charset="0"/>
                <a:cs typeface="Times New Roman" panose="02020603050405020304" pitchFamily="18" charset="0"/>
              </a:rPr>
              <a:t>структу­ру и принципы взаимоотношений основных органов государства</a:t>
            </a:r>
            <a:r>
              <a:rPr lang="ru-RU" sz="2400" dirty="0">
                <a:latin typeface="Times New Roman" panose="02020603050405020304" pitchFamily="18" charset="0"/>
                <a:cs typeface="Times New Roman" panose="02020603050405020304" pitchFamily="18" charset="0"/>
              </a:rPr>
              <a:t>(парламента, правительства, главы государства), </a:t>
            </a:r>
            <a:r>
              <a:rPr lang="ru-RU" sz="2400" i="1" dirty="0">
                <a:latin typeface="Times New Roman" panose="02020603050405020304" pitchFamily="18" charset="0"/>
                <a:cs typeface="Times New Roman" panose="02020603050405020304" pitchFamily="18" charset="0"/>
              </a:rPr>
              <a:t>деление государ­ства на составные части </a:t>
            </a:r>
            <a:r>
              <a:rPr lang="ru-RU" sz="2400" dirty="0">
                <a:latin typeface="Times New Roman" panose="02020603050405020304" pitchFamily="18" charset="0"/>
                <a:cs typeface="Times New Roman" panose="02020603050405020304" pitchFamily="18" charset="0"/>
              </a:rPr>
              <a:t>и </a:t>
            </a:r>
            <a:r>
              <a:rPr lang="ru-RU" sz="2400" i="1" dirty="0">
                <a:latin typeface="Times New Roman" panose="02020603050405020304" pitchFamily="18" charset="0"/>
                <a:cs typeface="Times New Roman" panose="02020603050405020304" pitchFamily="18" charset="0"/>
              </a:rPr>
              <a:t>юридический статус этих частей, </a:t>
            </a:r>
            <a:r>
              <a:rPr lang="ru-RU" sz="2400" dirty="0">
                <a:latin typeface="Times New Roman" panose="02020603050405020304" pitchFamily="18" charset="0"/>
                <a:cs typeface="Times New Roman" panose="02020603050405020304" pitchFamily="18" charset="0"/>
              </a:rPr>
              <a:t>а также </a:t>
            </a:r>
            <a:r>
              <a:rPr lang="ru-RU" sz="2400" i="1" dirty="0">
                <a:latin typeface="Times New Roman" panose="02020603050405020304" pitchFamily="18" charset="0"/>
                <a:cs typeface="Times New Roman" panose="02020603050405020304" pitchFamily="18" charset="0"/>
              </a:rPr>
              <a:t>методы деятельности государства </a:t>
            </a:r>
            <a:r>
              <a:rPr lang="ru-RU" sz="2400" dirty="0">
                <a:latin typeface="Times New Roman" panose="02020603050405020304" pitchFamily="18" charset="0"/>
                <a:cs typeface="Times New Roman" panose="02020603050405020304" pitchFamily="18" charset="0"/>
              </a:rPr>
              <a:t>и </a:t>
            </a:r>
            <a:r>
              <a:rPr lang="ru-RU" sz="2400" i="1" dirty="0">
                <a:latin typeface="Times New Roman" panose="02020603050405020304" pitchFamily="18" charset="0"/>
                <a:cs typeface="Times New Roman" panose="02020603050405020304" pitchFamily="18" charset="0"/>
              </a:rPr>
              <a:t>характер его</a:t>
            </a:r>
            <a:r>
              <a:rPr lang="ru-RU" sz="2400" dirty="0">
                <a:latin typeface="Times New Roman" panose="02020603050405020304" pitchFamily="18" charset="0"/>
                <a:cs typeface="Times New Roman" panose="02020603050405020304" pitchFamily="18" charset="0"/>
              </a:rPr>
              <a:t> </a:t>
            </a:r>
            <a:r>
              <a:rPr lang="ru-RU" sz="2400" i="1" dirty="0">
                <a:latin typeface="Times New Roman" panose="02020603050405020304" pitchFamily="18" charset="0"/>
                <a:cs typeface="Times New Roman" panose="02020603050405020304" pitchFamily="18" charset="0"/>
              </a:rPr>
              <a:t>связей с гражданами</a:t>
            </a:r>
            <a:r>
              <a:rPr lang="ru-RU" sz="2400" i="1" dirty="0">
                <a:solidFill>
                  <a:srgbClr val="646464"/>
                </a:solidFill>
                <a:latin typeface="Times New Roman" panose="02020603050405020304" pitchFamily="18" charset="0"/>
                <a:cs typeface="Times New Roman" panose="02020603050405020304" pitchFamily="18" charset="0"/>
              </a:rPr>
              <a:t>.</a:t>
            </a:r>
            <a:endParaRPr lang="ru-RU" sz="24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nSpc>
                <a:spcPct val="150000"/>
              </a:lnSpc>
            </a:pPr>
            <a:r>
              <a:rPr lang="ru-RU" sz="2400" dirty="0">
                <a:latin typeface="Times New Roman" panose="02020603050405020304" pitchFamily="18" charset="0"/>
                <a:ea typeface="Calibri" panose="020F0502020204030204" pitchFamily="34" charset="0"/>
                <a:cs typeface="Times New Roman" panose="02020603050405020304" pitchFamily="18" charset="0"/>
              </a:rPr>
              <a:t>2.Форма правления, форма государственно-территориального устройства, политический режим</a:t>
            </a:r>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5949661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53E43708-5E18-49C6-ADBE-AFE4347DA061}"/>
              </a:ext>
            </a:extLst>
          </p:cNvPr>
          <p:cNvSpPr>
            <a:spLocks noGrp="1"/>
          </p:cNvSpPr>
          <p:nvPr>
            <p:ph type="title"/>
          </p:nvPr>
        </p:nvSpPr>
        <p:spPr/>
        <p:txBody>
          <a:bodyPr/>
          <a:lstStyle/>
          <a:p>
            <a:endParaRPr lang="ru-RU"/>
          </a:p>
        </p:txBody>
      </p:sp>
      <p:sp>
        <p:nvSpPr>
          <p:cNvPr id="3" name="Прямоугольник 2">
            <a:extLst>
              <a:ext uri="{FF2B5EF4-FFF2-40B4-BE49-F238E27FC236}">
                <a16:creationId xmlns:a16="http://schemas.microsoft.com/office/drawing/2014/main" id="{302B6D62-BF34-41BD-82ED-562A2D8250BF}"/>
              </a:ext>
            </a:extLst>
          </p:cNvPr>
          <p:cNvSpPr/>
          <p:nvPr/>
        </p:nvSpPr>
        <p:spPr>
          <a:xfrm>
            <a:off x="703384" y="998806"/>
            <a:ext cx="10515600" cy="5122749"/>
          </a:xfrm>
          <a:prstGeom prst="rect">
            <a:avLst/>
          </a:prstGeom>
        </p:spPr>
        <p:txBody>
          <a:bodyPr wrap="square">
            <a:spAutoFit/>
          </a:bodyPr>
          <a:lstStyle/>
          <a:p>
            <a:pPr algn="just">
              <a:lnSpc>
                <a:spcPct val="107000"/>
              </a:lnSpc>
              <a:spcAft>
                <a:spcPts val="800"/>
              </a:spcAft>
            </a:pPr>
            <a:r>
              <a:rPr lang="ru-RU" sz="2400" dirty="0">
                <a:latin typeface="Times New Roman" panose="02020603050405020304" pitchFamily="18" charset="0"/>
                <a:ea typeface="Calibri" panose="020F0502020204030204" pitchFamily="34" charset="0"/>
                <a:cs typeface="Times New Roman" panose="02020603050405020304" pitchFamily="18" charset="0"/>
              </a:rPr>
              <a:t>3.Форма правления- в РФ </a:t>
            </a:r>
            <a:r>
              <a:rPr lang="ru-RU" sz="2400" dirty="0">
                <a:solidFill>
                  <a:srgbClr val="333333"/>
                </a:solidFill>
                <a:latin typeface="Times New Roman" panose="02020603050405020304" pitchFamily="18" charset="0"/>
                <a:ea typeface="Calibri" panose="020F0502020204030204" pitchFamily="34" charset="0"/>
                <a:cs typeface="Times New Roman" panose="02020603050405020304" pitchFamily="18" charset="0"/>
              </a:rPr>
              <a:t>в соответствии с Конституцией действует  республиканская  </a:t>
            </a:r>
            <a:r>
              <a:rPr lang="ru-RU" sz="2400" b="1" dirty="0">
                <a:solidFill>
                  <a:srgbClr val="333333"/>
                </a:solidFill>
                <a:latin typeface="Times New Roman" panose="02020603050405020304" pitchFamily="18" charset="0"/>
                <a:ea typeface="Calibri" panose="020F0502020204030204" pitchFamily="34" charset="0"/>
                <a:cs typeface="Times New Roman" panose="02020603050405020304" pitchFamily="18" charset="0"/>
              </a:rPr>
              <a:t>форма</a:t>
            </a:r>
            <a:r>
              <a:rPr lang="ru-RU" sz="2400" dirty="0">
                <a:solidFill>
                  <a:srgbClr val="333333"/>
                </a:solidFill>
                <a:latin typeface="Times New Roman" panose="02020603050405020304" pitchFamily="18" charset="0"/>
                <a:ea typeface="Calibri" panose="020F0502020204030204" pitchFamily="34" charset="0"/>
                <a:cs typeface="Times New Roman" panose="02020603050405020304" pitchFamily="18" charset="0"/>
              </a:rPr>
              <a:t> </a:t>
            </a:r>
            <a:r>
              <a:rPr lang="ru-RU" sz="2400" b="1" dirty="0">
                <a:solidFill>
                  <a:srgbClr val="333333"/>
                </a:solidFill>
                <a:latin typeface="Times New Roman" panose="02020603050405020304" pitchFamily="18" charset="0"/>
                <a:ea typeface="Calibri" panose="020F0502020204030204" pitchFamily="34" charset="0"/>
                <a:cs typeface="Times New Roman" panose="02020603050405020304" pitchFamily="18" charset="0"/>
              </a:rPr>
              <a:t>правления</a:t>
            </a:r>
            <a:r>
              <a:rPr lang="ru-RU" sz="2400" dirty="0">
                <a:solidFill>
                  <a:srgbClr val="333333"/>
                </a:solidFill>
                <a:latin typeface="Times New Roman" panose="02020603050405020304" pitchFamily="18" charset="0"/>
                <a:ea typeface="Calibri" panose="020F0502020204030204" pitchFamily="34" charset="0"/>
                <a:cs typeface="Times New Roman" panose="02020603050405020304" pitchFamily="18" charset="0"/>
              </a:rPr>
              <a:t>. Например, в России прошли выборы Президента в 2018 году, на которых абсолютное число голосов получил В.В. Путин.</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ru-RU" sz="2400" dirty="0">
                <a:solidFill>
                  <a:srgbClr val="333333"/>
                </a:solidFill>
                <a:latin typeface="Times New Roman" panose="02020603050405020304" pitchFamily="18" charset="0"/>
                <a:ea typeface="Calibri" panose="020F0502020204030204" pitchFamily="34" charset="0"/>
                <a:cs typeface="Times New Roman" panose="02020603050405020304" pitchFamily="18" charset="0"/>
              </a:rPr>
              <a:t>В РФ прошли выборы Президента,  кандидата  А  проголосовали 75 % жителей страны.</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ru-RU" sz="2400" dirty="0">
                <a:latin typeface="Times New Roman" panose="02020603050405020304" pitchFamily="18" charset="0"/>
                <a:ea typeface="Calibri" panose="020F0502020204030204" pitchFamily="34" charset="0"/>
                <a:cs typeface="Times New Roman" panose="02020603050405020304" pitchFamily="18" charset="0"/>
              </a:rPr>
              <a:t>форма государственно-территориального устройства-государство РФ является федерацией, состоит из </a:t>
            </a:r>
            <a:r>
              <a:rPr lang="ru-RU" sz="2400">
                <a:latin typeface="Times New Roman" panose="02020603050405020304" pitchFamily="18" charset="0"/>
                <a:ea typeface="Calibri" panose="020F0502020204030204" pitchFamily="34" charset="0"/>
                <a:cs typeface="Times New Roman" panose="02020603050405020304" pitchFamily="18" charset="0"/>
              </a:rPr>
              <a:t>85 субъектов</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ru-RU" sz="2400" dirty="0">
                <a:latin typeface="Times New Roman" panose="02020603050405020304" pitchFamily="18" charset="0"/>
                <a:ea typeface="Calibri" panose="020F0502020204030204" pitchFamily="34" charset="0"/>
                <a:cs typeface="Times New Roman" panose="02020603050405020304" pitchFamily="18" charset="0"/>
              </a:rPr>
              <a:t>Политический режим в РФ – демократический, например, в России народ выбирает власть, существует многопартийность, такие партии как  «ЕР», «КПРФ», «Справедливая Россия», «ЛДПР», а также разные идеологии – либеральная, консервативная, коммунистическая.</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26841025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A239D94-8BE5-4C6D-A72D-853535AA28FA}"/>
              </a:ext>
            </a:extLst>
          </p:cNvPr>
          <p:cNvSpPr>
            <a:spLocks noGrp="1"/>
          </p:cNvSpPr>
          <p:nvPr>
            <p:ph type="title"/>
          </p:nvPr>
        </p:nvSpPr>
        <p:spPr/>
        <p:txBody>
          <a:bodyPr/>
          <a:lstStyle/>
          <a:p>
            <a:r>
              <a:rPr lang="ru-RU" dirty="0"/>
              <a:t>Работа  25. 4.  25.7</a:t>
            </a:r>
          </a:p>
        </p:txBody>
      </p:sp>
      <p:sp>
        <p:nvSpPr>
          <p:cNvPr id="3" name="Прямоугольник 2">
            <a:extLst>
              <a:ext uri="{FF2B5EF4-FFF2-40B4-BE49-F238E27FC236}">
                <a16:creationId xmlns:a16="http://schemas.microsoft.com/office/drawing/2014/main" id="{94D67AC0-8BF9-4EFA-BBA5-4BF27FBA5776}"/>
              </a:ext>
            </a:extLst>
          </p:cNvPr>
          <p:cNvSpPr/>
          <p:nvPr/>
        </p:nvSpPr>
        <p:spPr>
          <a:xfrm>
            <a:off x="574430" y="2165834"/>
            <a:ext cx="11043139" cy="2835713"/>
          </a:xfrm>
          <a:prstGeom prst="rect">
            <a:avLst/>
          </a:prstGeom>
        </p:spPr>
        <p:txBody>
          <a:bodyPr wrap="square">
            <a:spAutoFit/>
          </a:bodyPr>
          <a:lstStyle/>
          <a:p>
            <a:pPr algn="just">
              <a:lnSpc>
                <a:spcPct val="107000"/>
              </a:lnSpc>
              <a:spcAft>
                <a:spcPts val="800"/>
              </a:spcAft>
            </a:pPr>
            <a:r>
              <a:rPr lang="ru-RU" sz="2800" dirty="0">
                <a:latin typeface="Times New Roman" panose="02020603050405020304" pitchFamily="18" charset="0"/>
                <a:ea typeface="Calibri" panose="020F0502020204030204" pitchFamily="34" charset="0"/>
                <a:cs typeface="Times New Roman" panose="02020603050405020304" pitchFamily="18" charset="0"/>
              </a:rPr>
              <a:t>Обоснуйте необходимость развития производства в экономической системе любого типа. Какие факторы используются в производстве экономических благ? (назовите любые три фактора). Для каждого из них приведите по одному примеру, иллюстрирующему способ преодоления ограниченности данного вида экономического ресурса хозяйствующими субъектами.</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4206036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BD10273A-A1C2-4C4F-95E0-435A3600F3FB}"/>
              </a:ext>
            </a:extLst>
          </p:cNvPr>
          <p:cNvSpPr>
            <a:spLocks noGrp="1"/>
          </p:cNvSpPr>
          <p:nvPr>
            <p:ph type="title"/>
          </p:nvPr>
        </p:nvSpPr>
        <p:spPr/>
        <p:txBody>
          <a:bodyPr/>
          <a:lstStyle/>
          <a:p>
            <a:endParaRPr lang="ru-RU"/>
          </a:p>
        </p:txBody>
      </p:sp>
      <p:sp>
        <p:nvSpPr>
          <p:cNvPr id="3" name="Прямоугольник 2">
            <a:extLst>
              <a:ext uri="{FF2B5EF4-FFF2-40B4-BE49-F238E27FC236}">
                <a16:creationId xmlns:a16="http://schemas.microsoft.com/office/drawing/2014/main" id="{97C8AFBB-62A8-42C2-BC25-67ABE6EC3DF6}"/>
              </a:ext>
            </a:extLst>
          </p:cNvPr>
          <p:cNvSpPr/>
          <p:nvPr/>
        </p:nvSpPr>
        <p:spPr>
          <a:xfrm>
            <a:off x="838200" y="1711222"/>
            <a:ext cx="10247142" cy="3725635"/>
          </a:xfrm>
          <a:prstGeom prst="rect">
            <a:avLst/>
          </a:prstGeom>
        </p:spPr>
        <p:txBody>
          <a:bodyPr wrap="square">
            <a:spAutoFit/>
          </a:bodyPr>
          <a:lstStyle/>
          <a:p>
            <a:pPr algn="just">
              <a:lnSpc>
                <a:spcPct val="107000"/>
              </a:lnSpc>
              <a:spcAft>
                <a:spcPts val="800"/>
              </a:spcAft>
            </a:pPr>
            <a:r>
              <a:rPr lang="ru-RU"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1.Производство рассматривается как процесс, в котором люди, связанные определенными производственными отношениями, создают материальные блага в виде средств производства и предметов личного потребления, необходимых для существования людей. В каждом обществе производство осуществляется непрерывно, так как на месте использованных благ необходимо создавать новые с учетом роста материальных и духовных потребностей общества. Из этого вытекает его главная роль в системе экономических отношений.</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a:p>
            <a:r>
              <a:rPr lang="ru-RU" sz="2400" dirty="0">
                <a:latin typeface="Times New Roman" panose="02020603050405020304" pitchFamily="18" charset="0"/>
                <a:ea typeface="Calibri" panose="020F0502020204030204" pitchFamily="34" charset="0"/>
              </a:rPr>
              <a:t>2. земля, труд, информация, предпринимательство</a:t>
            </a:r>
            <a:endParaRPr lang="ru-RU" sz="2400" dirty="0"/>
          </a:p>
        </p:txBody>
      </p:sp>
    </p:spTree>
    <p:extLst>
      <p:ext uri="{BB962C8B-B14F-4D97-AF65-F5344CB8AC3E}">
        <p14:creationId xmlns:p14="http://schemas.microsoft.com/office/powerpoint/2010/main" val="158489729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52D23190-4FA7-4F22-A5C2-60C482FC5FEB}"/>
              </a:ext>
            </a:extLst>
          </p:cNvPr>
          <p:cNvSpPr>
            <a:spLocks noGrp="1"/>
          </p:cNvSpPr>
          <p:nvPr>
            <p:ph type="title"/>
          </p:nvPr>
        </p:nvSpPr>
        <p:spPr/>
        <p:txBody>
          <a:bodyPr/>
          <a:lstStyle/>
          <a:p>
            <a:endParaRPr lang="ru-RU"/>
          </a:p>
        </p:txBody>
      </p:sp>
      <p:sp>
        <p:nvSpPr>
          <p:cNvPr id="3" name="Прямоугольник 2">
            <a:extLst>
              <a:ext uri="{FF2B5EF4-FFF2-40B4-BE49-F238E27FC236}">
                <a16:creationId xmlns:a16="http://schemas.microsoft.com/office/drawing/2014/main" id="{74D85A3A-589E-47B8-AD5C-D3B56D54C46F}"/>
              </a:ext>
            </a:extLst>
          </p:cNvPr>
          <p:cNvSpPr/>
          <p:nvPr/>
        </p:nvSpPr>
        <p:spPr>
          <a:xfrm>
            <a:off x="838199" y="1927274"/>
            <a:ext cx="10387819" cy="4039824"/>
          </a:xfrm>
          <a:prstGeom prst="rect">
            <a:avLst/>
          </a:prstGeom>
        </p:spPr>
        <p:txBody>
          <a:bodyPr wrap="square">
            <a:spAutoFit/>
          </a:bodyPr>
          <a:lstStyle/>
          <a:p>
            <a:pPr algn="just">
              <a:lnSpc>
                <a:spcPct val="107000"/>
              </a:lnSpc>
              <a:spcAft>
                <a:spcPts val="800"/>
              </a:spcAft>
            </a:pPr>
            <a:r>
              <a:rPr lang="ru-RU" sz="2400" dirty="0">
                <a:latin typeface="Times New Roman" panose="02020603050405020304" pitchFamily="18" charset="0"/>
                <a:ea typeface="Calibri" panose="020F0502020204030204" pitchFamily="34" charset="0"/>
                <a:cs typeface="Times New Roman" panose="02020603050405020304" pitchFamily="18" charset="0"/>
              </a:rPr>
              <a:t>2. земля, труд, информация, предпринимательство</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ru-RU" sz="2400" dirty="0">
                <a:latin typeface="Times New Roman" panose="02020603050405020304" pitchFamily="18" charset="0"/>
                <a:ea typeface="Calibri" panose="020F0502020204030204" pitchFamily="34" charset="0"/>
                <a:cs typeface="Times New Roman" panose="02020603050405020304" pitchFamily="18" charset="0"/>
              </a:rPr>
              <a:t>1.</a:t>
            </a:r>
            <a:r>
              <a:rPr lang="ru-RU" sz="2400" dirty="0">
                <a:solidFill>
                  <a:srgbClr val="444444"/>
                </a:solidFill>
                <a:latin typeface="Times New Roman" panose="02020603050405020304" pitchFamily="18" charset="0"/>
                <a:ea typeface="Calibri" panose="020F0502020204030204" pitchFamily="34" charset="0"/>
                <a:cs typeface="Times New Roman" panose="02020603050405020304" pitchFamily="18" charset="0"/>
              </a:rPr>
              <a:t>Труд-приглашение рабочих из-за рубежа, переобучение или переквалификация «своих» рабочих </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ru-RU" sz="2400" dirty="0">
                <a:solidFill>
                  <a:srgbClr val="444444"/>
                </a:solidFill>
                <a:latin typeface="Times New Roman" panose="02020603050405020304" pitchFamily="18" charset="0"/>
                <a:ea typeface="Calibri" panose="020F0502020204030204" pitchFamily="34" charset="0"/>
                <a:cs typeface="Times New Roman" panose="02020603050405020304" pitchFamily="18" charset="0"/>
              </a:rPr>
              <a:t>Земля - Облагораживание» земли, поиск полезных ископаемых в новых местах. </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ru-RU" sz="2400" dirty="0">
                <a:solidFill>
                  <a:srgbClr val="444444"/>
                </a:solidFill>
                <a:latin typeface="Times New Roman" panose="02020603050405020304" pitchFamily="18" charset="0"/>
                <a:ea typeface="Calibri" panose="020F0502020204030204" pitchFamily="34" charset="0"/>
                <a:cs typeface="Times New Roman" panose="02020603050405020304" pitchFamily="18" charset="0"/>
              </a:rPr>
              <a:t> Предпринимательство - развивать предпринимательский талант, издание законов, направленных на защиту предпринимательства. </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ru-RU" sz="2400" dirty="0">
                <a:solidFill>
                  <a:srgbClr val="444444"/>
                </a:solidFill>
                <a:latin typeface="Times New Roman" panose="02020603050405020304" pitchFamily="18" charset="0"/>
                <a:ea typeface="Calibri" panose="020F0502020204030204" pitchFamily="34" charset="0"/>
                <a:cs typeface="Times New Roman" panose="02020603050405020304" pitchFamily="18" charset="0"/>
              </a:rPr>
              <a:t>Информация - обучение персонала, поиск новых путей получения информации.</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73875490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313F4B4C-B0D3-4104-9019-FC65C412672F}"/>
              </a:ext>
            </a:extLst>
          </p:cNvPr>
          <p:cNvSpPr>
            <a:spLocks noGrp="1"/>
          </p:cNvSpPr>
          <p:nvPr>
            <p:ph type="title"/>
          </p:nvPr>
        </p:nvSpPr>
        <p:spPr/>
        <p:txBody>
          <a:bodyPr/>
          <a:lstStyle/>
          <a:p>
            <a:r>
              <a:rPr lang="ru-RU" dirty="0"/>
              <a:t>РАБОТА 25.7</a:t>
            </a:r>
          </a:p>
        </p:txBody>
      </p:sp>
      <p:sp>
        <p:nvSpPr>
          <p:cNvPr id="3" name="Прямоугольник 2">
            <a:extLst>
              <a:ext uri="{FF2B5EF4-FFF2-40B4-BE49-F238E27FC236}">
                <a16:creationId xmlns:a16="http://schemas.microsoft.com/office/drawing/2014/main" id="{D3416132-A23B-4708-91B6-2F4A105397B7}"/>
              </a:ext>
            </a:extLst>
          </p:cNvPr>
          <p:cNvSpPr/>
          <p:nvPr/>
        </p:nvSpPr>
        <p:spPr>
          <a:xfrm>
            <a:off x="1392702" y="2204691"/>
            <a:ext cx="9678572" cy="2839111"/>
          </a:xfrm>
          <a:prstGeom prst="rect">
            <a:avLst/>
          </a:prstGeom>
        </p:spPr>
        <p:txBody>
          <a:bodyPr wrap="square">
            <a:spAutoFit/>
          </a:bodyPr>
          <a:lstStyle/>
          <a:p>
            <a:pPr algn="just">
              <a:lnSpc>
                <a:spcPct val="107000"/>
              </a:lnSpc>
              <a:spcAft>
                <a:spcPts val="800"/>
              </a:spcAft>
            </a:pPr>
            <a:r>
              <a:rPr lang="ru-RU" sz="2400" dirty="0">
                <a:latin typeface="Times New Roman" panose="02020603050405020304" pitchFamily="18" charset="0"/>
                <a:ea typeface="Calibri" panose="020F0502020204030204" pitchFamily="34" charset="0"/>
                <a:cs typeface="Times New Roman" panose="02020603050405020304" pitchFamily="18" charset="0"/>
              </a:rPr>
              <a:t>Обоснуйте мысль о том, что производство общественных благ в условиях рынка не может осуществляться без участия государства. ( обоснование  может быть дано в одном или нескольких распространенных предложениях). Какие виды общественных благ доступны гражданам РФ?   (назовите любые три вида благ).  Для каждого из них приведите по одному примеру, иллюстрирующему значение данного вида благ для населения страны.</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50764954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A865707-44AE-4B02-B650-7AF957C3715C}"/>
              </a:ext>
            </a:extLst>
          </p:cNvPr>
          <p:cNvSpPr>
            <a:spLocks noGrp="1"/>
          </p:cNvSpPr>
          <p:nvPr>
            <p:ph type="title"/>
          </p:nvPr>
        </p:nvSpPr>
        <p:spPr/>
        <p:txBody>
          <a:bodyPr/>
          <a:lstStyle/>
          <a:p>
            <a:endParaRPr lang="ru-RU"/>
          </a:p>
        </p:txBody>
      </p:sp>
      <p:sp>
        <p:nvSpPr>
          <p:cNvPr id="3" name="Прямоугольник 2">
            <a:extLst>
              <a:ext uri="{FF2B5EF4-FFF2-40B4-BE49-F238E27FC236}">
                <a16:creationId xmlns:a16="http://schemas.microsoft.com/office/drawing/2014/main" id="{309BBCA7-04C6-4685-9302-15A33E613D70}"/>
              </a:ext>
            </a:extLst>
          </p:cNvPr>
          <p:cNvSpPr/>
          <p:nvPr/>
        </p:nvSpPr>
        <p:spPr>
          <a:xfrm>
            <a:off x="717451" y="1859340"/>
            <a:ext cx="10832123" cy="3046988"/>
          </a:xfrm>
          <a:prstGeom prst="rect">
            <a:avLst/>
          </a:prstGeom>
        </p:spPr>
        <p:txBody>
          <a:bodyPr wrap="square">
            <a:spAutoFit/>
          </a:bodyPr>
          <a:lstStyle/>
          <a:p>
            <a:r>
              <a:rPr lang="ru-RU" sz="2400" dirty="0">
                <a:solidFill>
                  <a:srgbClr val="000000"/>
                </a:solidFill>
                <a:latin typeface="Times New Roman" panose="02020603050405020304" pitchFamily="18" charset="0"/>
                <a:ea typeface="Times New Roman" panose="02020603050405020304" pitchFamily="18" charset="0"/>
              </a:rPr>
              <a:t>1) Участие государства в современной экономике позволяет  обеспечить показатели экономического роста, ВВП, стабильности государственной валюты, совершенствование законодательства в экономической сфере, то есть обеспечить стабильность развития экономики государства, а также поможет справиться с несовершенствами рынка, то есть с проблемами, с которыми рынок не справляется или в одиночку не может справиться, а именно это борьба с безработицей, монополиями, предоставление общественных благ и социальных гарантий, компенсацией внешних эффектов</a:t>
            </a:r>
            <a:endParaRPr lang="ru-RU" sz="2400" dirty="0"/>
          </a:p>
        </p:txBody>
      </p:sp>
    </p:spTree>
    <p:extLst>
      <p:ext uri="{BB962C8B-B14F-4D97-AF65-F5344CB8AC3E}">
        <p14:creationId xmlns:p14="http://schemas.microsoft.com/office/powerpoint/2010/main" val="323353124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87F84255-A8E8-4C54-811D-F67FDE66AFDC}"/>
              </a:ext>
            </a:extLst>
          </p:cNvPr>
          <p:cNvSpPr>
            <a:spLocks noGrp="1"/>
          </p:cNvSpPr>
          <p:nvPr>
            <p:ph type="title"/>
          </p:nvPr>
        </p:nvSpPr>
        <p:spPr/>
        <p:txBody>
          <a:bodyPr/>
          <a:lstStyle/>
          <a:p>
            <a:endParaRPr lang="ru-RU" dirty="0"/>
          </a:p>
        </p:txBody>
      </p:sp>
      <p:sp>
        <p:nvSpPr>
          <p:cNvPr id="3" name="Прямоугольник 2">
            <a:extLst>
              <a:ext uri="{FF2B5EF4-FFF2-40B4-BE49-F238E27FC236}">
                <a16:creationId xmlns:a16="http://schemas.microsoft.com/office/drawing/2014/main" id="{51F00730-9A65-4C83-8BDE-D7F5A4AA5C36}"/>
              </a:ext>
            </a:extLst>
          </p:cNvPr>
          <p:cNvSpPr/>
          <p:nvPr/>
        </p:nvSpPr>
        <p:spPr>
          <a:xfrm>
            <a:off x="838200" y="0"/>
            <a:ext cx="10641037" cy="6188682"/>
          </a:xfrm>
          <a:prstGeom prst="rect">
            <a:avLst/>
          </a:prstGeom>
        </p:spPr>
        <p:txBody>
          <a:bodyPr wrap="square">
            <a:spAutoFit/>
          </a:bodyPr>
          <a:lstStyle/>
          <a:p>
            <a:pPr algn="just">
              <a:lnSpc>
                <a:spcPct val="150000"/>
              </a:lnSpc>
              <a:spcBef>
                <a:spcPts val="360"/>
              </a:spcBef>
              <a:spcAft>
                <a:spcPts val="1200"/>
              </a:spcAft>
            </a:pPr>
            <a:r>
              <a:rPr lang="ru-RU"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2) К общественным благам относят: обеспечение охраны правопорядка, бесплатное образование, информация от государственных СМИ</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Bef>
                <a:spcPts val="360"/>
              </a:spcBef>
              <a:spcAft>
                <a:spcPts val="1200"/>
              </a:spcAft>
            </a:pPr>
            <a:r>
              <a:rPr lang="ru-RU"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3) Обеспечение охраны правопорядка: гражданин Н обратился в полицию с заявлением о том, что несколько жителей близ лежащих домов устроили несанкционированную свалку твёрдых бытовых отходов.</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Bef>
                <a:spcPts val="360"/>
              </a:spcBef>
              <a:spcAft>
                <a:spcPts val="1200"/>
              </a:spcAft>
            </a:pPr>
            <a:r>
              <a:rPr lang="ru-RU"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4) Бесплатное образование: гражданка А написала заявление о приёме её сына в 1 класс МБОУ лицея №1 города Шахты на бесплатной основе.</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Bef>
                <a:spcPts val="360"/>
              </a:spcBef>
              <a:spcAft>
                <a:spcPts val="1200"/>
              </a:spcAft>
            </a:pPr>
            <a:r>
              <a:rPr lang="ru-RU"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5) Информация от государственных СМИ: жители РФ ежедневно смотрят по первому государственному каналу новости, в которых рассказывают о событиях, произошедших в течении дня/недели.</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92910745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F49B1FA-F740-410D-998C-34EA1B5F4A66}"/>
              </a:ext>
            </a:extLst>
          </p:cNvPr>
          <p:cNvSpPr>
            <a:spLocks noGrp="1"/>
          </p:cNvSpPr>
          <p:nvPr>
            <p:ph type="title"/>
          </p:nvPr>
        </p:nvSpPr>
        <p:spPr/>
        <p:txBody>
          <a:bodyPr/>
          <a:lstStyle/>
          <a:p>
            <a:endParaRPr lang="ru-RU"/>
          </a:p>
        </p:txBody>
      </p:sp>
      <p:sp>
        <p:nvSpPr>
          <p:cNvPr id="3" name="Прямоугольник 2">
            <a:extLst>
              <a:ext uri="{FF2B5EF4-FFF2-40B4-BE49-F238E27FC236}">
                <a16:creationId xmlns:a16="http://schemas.microsoft.com/office/drawing/2014/main" id="{7C634E27-A89F-45ED-B8A3-1AE0CDF478EC}"/>
              </a:ext>
            </a:extLst>
          </p:cNvPr>
          <p:cNvSpPr/>
          <p:nvPr/>
        </p:nvSpPr>
        <p:spPr>
          <a:xfrm>
            <a:off x="618977" y="365124"/>
            <a:ext cx="11197885" cy="5742854"/>
          </a:xfrm>
          <a:prstGeom prst="rect">
            <a:avLst/>
          </a:prstGeom>
        </p:spPr>
        <p:txBody>
          <a:bodyPr wrap="square">
            <a:spAutoFit/>
          </a:bodyPr>
          <a:lstStyle/>
          <a:p>
            <a:pPr algn="just">
              <a:lnSpc>
                <a:spcPct val="107000"/>
              </a:lnSpc>
              <a:spcAft>
                <a:spcPts val="800"/>
              </a:spcAft>
            </a:pPr>
            <a:r>
              <a:rPr lang="ru-R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1. Обоснование:</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ru-RU"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Участие государства в современной экономике позволяет решать макроэкономические проблемы (экономического роста, безработицы, инфляции), минимизировать недостатки рынка (склонность монополизации, негативные внешние эффекты и т.д.), а также производить общественные блага.</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ru-R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2. Общественные блага:</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ru-RU"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1) Бесплатное образование.</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ru-RU"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2) Свет маяка.</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ru-RU"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3) Безопасность страны.</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ru-RU"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3. Примеры, иллюстрирующие использование данного блага.</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ru-RU"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1) Правопорядок. Полиция патрулирует улицы и задерживает хулиганов. Это позволяет законопослушным гражданам даже ночью без опаски гулять по городу.</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ru-RU"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2) Свет маяка. Любой корабль, идущий вдоль побережья Крыма, может ориентироваться по свету установленных там маяков.</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ru-RU"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3) Безопасность страны. Российская армия и органы безопасности защищают государственные границы России, что позволяет гражданам страны чувствовать себя уверенно и спокойно, не бояться за жизнь и здоровье своих близких.</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78710543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6541958B-EE09-4FC4-B2EE-B830F77B805E}"/>
              </a:ext>
            </a:extLst>
          </p:cNvPr>
          <p:cNvSpPr>
            <a:spLocks noGrp="1"/>
          </p:cNvSpPr>
          <p:nvPr>
            <p:ph type="title"/>
          </p:nvPr>
        </p:nvSpPr>
        <p:spPr/>
        <p:txBody>
          <a:bodyPr/>
          <a:lstStyle/>
          <a:p>
            <a:r>
              <a:rPr lang="ru-RU" dirty="0"/>
              <a:t>РАБОТА 25.6</a:t>
            </a:r>
          </a:p>
        </p:txBody>
      </p:sp>
      <p:sp>
        <p:nvSpPr>
          <p:cNvPr id="3" name="Прямоугольник 2">
            <a:extLst>
              <a:ext uri="{FF2B5EF4-FFF2-40B4-BE49-F238E27FC236}">
                <a16:creationId xmlns:a16="http://schemas.microsoft.com/office/drawing/2014/main" id="{E012098E-34A9-4F04-A221-7520AB715018}"/>
              </a:ext>
            </a:extLst>
          </p:cNvPr>
          <p:cNvSpPr/>
          <p:nvPr/>
        </p:nvSpPr>
        <p:spPr>
          <a:xfrm>
            <a:off x="633046" y="2449758"/>
            <a:ext cx="10720754" cy="1756186"/>
          </a:xfrm>
          <a:prstGeom prst="rect">
            <a:avLst/>
          </a:prstGeom>
        </p:spPr>
        <p:txBody>
          <a:bodyPr wrap="square">
            <a:spAutoFit/>
          </a:bodyPr>
          <a:lstStyle/>
          <a:p>
            <a:pPr algn="just">
              <a:lnSpc>
                <a:spcPct val="107000"/>
              </a:lnSpc>
              <a:spcAft>
                <a:spcPts val="800"/>
              </a:spcAft>
            </a:pPr>
            <a:r>
              <a:rPr lang="ru-RU" sz="2400" dirty="0">
                <a:latin typeface="Times New Roman" panose="02020603050405020304" pitchFamily="18" charset="0"/>
                <a:ea typeface="Calibri" panose="020F0502020204030204" pitchFamily="34" charset="0"/>
                <a:cs typeface="Times New Roman" panose="02020603050405020304" pitchFamily="18" charset="0"/>
              </a:rPr>
              <a:t>Обоснуйте мысль о том, что НПА является основным источником права в РФ.</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ru-RU" sz="2400" dirty="0">
                <a:latin typeface="Times New Roman" panose="02020603050405020304" pitchFamily="18" charset="0"/>
                <a:ea typeface="Calibri" panose="020F0502020204030204" pitchFamily="34" charset="0"/>
                <a:cs typeface="Times New Roman" panose="02020603050405020304" pitchFamily="18" charset="0"/>
              </a:rPr>
              <a:t>Какие стадии   законотворческого процесса существуют в РФ?  (Назовите любые три  стадии).. Для каждой стадии приведите по одному примеру, иллюстрирующему деятельность субъектов законотворчества из каждой стадии.</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8283391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72731F4F-CAF8-488F-BB77-B399307ACB51}"/>
              </a:ext>
            </a:extLst>
          </p:cNvPr>
          <p:cNvSpPr>
            <a:spLocks noGrp="1"/>
          </p:cNvSpPr>
          <p:nvPr>
            <p:ph type="title"/>
          </p:nvPr>
        </p:nvSpPr>
        <p:spPr/>
        <p:txBody>
          <a:bodyPr/>
          <a:lstStyle/>
          <a:p>
            <a:endParaRPr lang="ru-RU"/>
          </a:p>
        </p:txBody>
      </p:sp>
      <p:sp>
        <p:nvSpPr>
          <p:cNvPr id="3" name="Прямоугольник 2">
            <a:extLst>
              <a:ext uri="{FF2B5EF4-FFF2-40B4-BE49-F238E27FC236}">
                <a16:creationId xmlns:a16="http://schemas.microsoft.com/office/drawing/2014/main" id="{79180A5E-2F45-42BE-A0FC-89A91B3AC1B0}"/>
              </a:ext>
            </a:extLst>
          </p:cNvPr>
          <p:cNvSpPr/>
          <p:nvPr/>
        </p:nvSpPr>
        <p:spPr>
          <a:xfrm>
            <a:off x="579120" y="1569886"/>
            <a:ext cx="10818055" cy="4641784"/>
          </a:xfrm>
          <a:prstGeom prst="rect">
            <a:avLst/>
          </a:prstGeom>
        </p:spPr>
        <p:txBody>
          <a:bodyPr wrap="square">
            <a:spAutoFit/>
          </a:bodyPr>
          <a:lstStyle/>
          <a:p>
            <a:pPr algn="just">
              <a:lnSpc>
                <a:spcPct val="150000"/>
              </a:lnSpc>
              <a:spcAft>
                <a:spcPts val="750"/>
              </a:spcAft>
            </a:pPr>
            <a:r>
              <a:rPr lang="ru-RU" sz="2800" dirty="0">
                <a:solidFill>
                  <a:srgbClr val="000000"/>
                </a:solidFill>
                <a:latin typeface="Times New Roman" panose="02020603050405020304" pitchFamily="18" charset="0"/>
                <a:ea typeface="Times New Roman" panose="02020603050405020304" pitchFamily="18" charset="0"/>
              </a:rPr>
              <a:t>1.Нормативный правовой акт — это акт правотворчества, который принимается в особом порядке строго определёнными субъектами и содержит норму права.</a:t>
            </a:r>
            <a:endParaRPr lang="ru-RU" sz="2800" dirty="0">
              <a:effectLst/>
              <a:latin typeface="Times New Roman" panose="02020603050405020304" pitchFamily="18" charset="0"/>
              <a:ea typeface="Times New Roman" panose="02020603050405020304" pitchFamily="18" charset="0"/>
            </a:endParaRPr>
          </a:p>
          <a:p>
            <a:pPr algn="just">
              <a:lnSpc>
                <a:spcPct val="150000"/>
              </a:lnSpc>
              <a:spcAft>
                <a:spcPts val="750"/>
              </a:spcAft>
            </a:pPr>
            <a:r>
              <a:rPr lang="ru-RU" sz="2800" dirty="0">
                <a:solidFill>
                  <a:srgbClr val="000000"/>
                </a:solidFill>
                <a:latin typeface="Times New Roman" panose="02020603050405020304" pitchFamily="18" charset="0"/>
                <a:ea typeface="Times New Roman" panose="02020603050405020304" pitchFamily="18" charset="0"/>
              </a:rPr>
              <a:t>Нормативный правовой акт в Российской Федерации является основным источником права, так как в нем прописаны нормы, которые обязательны для всех граждан страны. Существует два вида НПА-это законы и подзаконные акты.</a:t>
            </a:r>
            <a:endParaRPr lang="ru-RU" sz="2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47884769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3F2E997F-D78A-4249-8096-8101D3BF2E25}"/>
              </a:ext>
            </a:extLst>
          </p:cNvPr>
          <p:cNvSpPr>
            <a:spLocks noGrp="1"/>
          </p:cNvSpPr>
          <p:nvPr>
            <p:ph type="title"/>
          </p:nvPr>
        </p:nvSpPr>
        <p:spPr/>
        <p:txBody>
          <a:bodyPr/>
          <a:lstStyle/>
          <a:p>
            <a:endParaRPr lang="ru-RU"/>
          </a:p>
        </p:txBody>
      </p:sp>
      <p:sp>
        <p:nvSpPr>
          <p:cNvPr id="3" name="Прямоугольник 2">
            <a:extLst>
              <a:ext uri="{FF2B5EF4-FFF2-40B4-BE49-F238E27FC236}">
                <a16:creationId xmlns:a16="http://schemas.microsoft.com/office/drawing/2014/main" id="{C2190D59-ABB6-4B59-B4D2-23D5CE8437BA}"/>
              </a:ext>
            </a:extLst>
          </p:cNvPr>
          <p:cNvSpPr/>
          <p:nvPr/>
        </p:nvSpPr>
        <p:spPr>
          <a:xfrm>
            <a:off x="253217" y="1690688"/>
            <a:ext cx="11535509" cy="4154984"/>
          </a:xfrm>
          <a:prstGeom prst="rect">
            <a:avLst/>
          </a:prstGeom>
        </p:spPr>
        <p:txBody>
          <a:bodyPr wrap="square">
            <a:spAutoFit/>
          </a:bodyPr>
          <a:lstStyle/>
          <a:p>
            <a:pPr indent="253365" algn="just"/>
            <a:r>
              <a:rPr lang="ru-RU" sz="2400" dirty="0">
                <a:solidFill>
                  <a:srgbClr val="000000"/>
                </a:solidFill>
                <a:latin typeface="Times New Roman" panose="02020603050405020304" pitchFamily="18" charset="0"/>
                <a:ea typeface="Times New Roman" panose="02020603050405020304" pitchFamily="18" charset="0"/>
              </a:rPr>
              <a:t>1. </a:t>
            </a:r>
            <a:r>
              <a:rPr lang="ru-RU" sz="2400" i="1" spc="150" dirty="0">
                <a:solidFill>
                  <a:srgbClr val="000000"/>
                </a:solidFill>
                <a:latin typeface="Times New Roman" panose="02020603050405020304" pitchFamily="18" charset="0"/>
                <a:ea typeface="Times New Roman" panose="02020603050405020304" pitchFamily="18" charset="0"/>
              </a:rPr>
              <a:t>Законодательная инициатива</a:t>
            </a:r>
            <a:r>
              <a:rPr lang="ru-RU" sz="2400" dirty="0">
                <a:solidFill>
                  <a:srgbClr val="000000"/>
                </a:solidFill>
                <a:latin typeface="Times New Roman" panose="02020603050405020304" pitchFamily="18" charset="0"/>
                <a:ea typeface="Times New Roman" panose="02020603050405020304" pitchFamily="18" charset="0"/>
              </a:rPr>
              <a:t> – Президент предложил на рассмотрение в ГД законопроект об увеличении пенсионного возраста, для женщин с 60лет, для мужчин с 65 лет</a:t>
            </a:r>
            <a:endParaRPr lang="ru-RU" sz="2400" dirty="0">
              <a:effectLst/>
              <a:latin typeface="Times New Roman" panose="02020603050405020304" pitchFamily="18" charset="0"/>
              <a:ea typeface="Times New Roman" panose="02020603050405020304" pitchFamily="18" charset="0"/>
            </a:endParaRPr>
          </a:p>
          <a:p>
            <a:pPr indent="253365" algn="just"/>
            <a:r>
              <a:rPr lang="ru-RU" sz="2400" dirty="0">
                <a:solidFill>
                  <a:srgbClr val="000000"/>
                </a:solidFill>
                <a:latin typeface="Times New Roman" panose="02020603050405020304" pitchFamily="18" charset="0"/>
                <a:ea typeface="Times New Roman" panose="02020603050405020304" pitchFamily="18" charset="0"/>
              </a:rPr>
              <a:t>2. </a:t>
            </a:r>
            <a:r>
              <a:rPr lang="ru-RU" sz="2400" i="1" spc="150" dirty="0">
                <a:solidFill>
                  <a:srgbClr val="000000"/>
                </a:solidFill>
                <a:latin typeface="Times New Roman" panose="02020603050405020304" pitchFamily="18" charset="0"/>
                <a:ea typeface="Times New Roman" panose="02020603050405020304" pitchFamily="18" charset="0"/>
              </a:rPr>
              <a:t>Обсуждение законопроекта</a:t>
            </a:r>
            <a:r>
              <a:rPr lang="ru-RU" sz="2400" dirty="0">
                <a:solidFill>
                  <a:srgbClr val="000000"/>
                </a:solidFill>
                <a:latin typeface="Times New Roman" panose="02020603050405020304" pitchFamily="18" charset="0"/>
                <a:ea typeface="Times New Roman" panose="02020603050405020304" pitchFamily="18" charset="0"/>
              </a:rPr>
              <a:t> – Депутаты ГД В первом чтении обсудили законопроект, во втором чтении внесли к нему поправки. Принятый во втором чтении законопроект направили в Государственную Думу для устранения технических противоречий. Затем в течение семи дней представили в Совет Государственной Думы для рассмотрения. На стадии третьего чтения приняли законопроект как закон.</a:t>
            </a:r>
            <a:endParaRPr lang="ru-RU" sz="2400" dirty="0">
              <a:effectLst/>
              <a:latin typeface="Times New Roman" panose="02020603050405020304" pitchFamily="18" charset="0"/>
              <a:ea typeface="Times New Roman" panose="02020603050405020304" pitchFamily="18" charset="0"/>
            </a:endParaRPr>
          </a:p>
          <a:p>
            <a:pPr indent="253365" algn="just"/>
            <a:r>
              <a:rPr lang="ru-RU" sz="2400" dirty="0">
                <a:solidFill>
                  <a:srgbClr val="000000"/>
                </a:solidFill>
                <a:latin typeface="Times New Roman" panose="02020603050405020304" pitchFamily="18" charset="0"/>
                <a:ea typeface="Times New Roman" panose="02020603050405020304" pitchFamily="18" charset="0"/>
              </a:rPr>
              <a:t>4. </a:t>
            </a:r>
            <a:r>
              <a:rPr lang="ru-RU" sz="2400" i="1" spc="150" dirty="0">
                <a:solidFill>
                  <a:srgbClr val="000000"/>
                </a:solidFill>
                <a:latin typeface="Times New Roman" panose="02020603050405020304" pitchFamily="18" charset="0"/>
                <a:ea typeface="Times New Roman" panose="02020603050405020304" pitchFamily="18" charset="0"/>
              </a:rPr>
              <a:t>Подписание закона главой государства</a:t>
            </a:r>
            <a:r>
              <a:rPr lang="ru-RU" sz="2400" dirty="0">
                <a:solidFill>
                  <a:srgbClr val="000000"/>
                </a:solidFill>
                <a:latin typeface="Times New Roman" panose="02020603050405020304" pitchFamily="18" charset="0"/>
                <a:ea typeface="Times New Roman" panose="02020603050405020304" pitchFamily="18" charset="0"/>
              </a:rPr>
              <a:t>- президент подписал законопроект </a:t>
            </a:r>
            <a:endParaRPr lang="ru-RU" sz="2400" dirty="0">
              <a:effectLst/>
              <a:latin typeface="Times New Roman" panose="02020603050405020304" pitchFamily="18" charset="0"/>
              <a:ea typeface="Times New Roman" panose="02020603050405020304" pitchFamily="18" charset="0"/>
            </a:endParaRPr>
          </a:p>
          <a:p>
            <a:pPr indent="253365" algn="just"/>
            <a:r>
              <a:rPr lang="ru-RU" sz="2400" dirty="0">
                <a:solidFill>
                  <a:srgbClr val="000000"/>
                </a:solidFill>
                <a:latin typeface="Times New Roman" panose="02020603050405020304" pitchFamily="18" charset="0"/>
                <a:ea typeface="Times New Roman" panose="02020603050405020304" pitchFamily="18" charset="0"/>
              </a:rPr>
              <a:t>5. </a:t>
            </a:r>
            <a:r>
              <a:rPr lang="ru-RU" sz="2400" i="1" spc="150" dirty="0">
                <a:solidFill>
                  <a:srgbClr val="000000"/>
                </a:solidFill>
                <a:latin typeface="Times New Roman" panose="02020603050405020304" pitchFamily="18" charset="0"/>
                <a:ea typeface="Times New Roman" panose="02020603050405020304" pitchFamily="18" charset="0"/>
              </a:rPr>
              <a:t>Опубликование закона</a:t>
            </a:r>
            <a:r>
              <a:rPr lang="ru-RU" sz="2400" dirty="0">
                <a:solidFill>
                  <a:srgbClr val="000000"/>
                </a:solidFill>
                <a:latin typeface="Times New Roman" panose="02020603050405020304" pitchFamily="18" charset="0"/>
                <a:ea typeface="Times New Roman" panose="02020603050405020304" pitchFamily="18" charset="0"/>
              </a:rPr>
              <a:t> – Законопроект был опубликован в газете  «Известия» или на сайте российского законодательства.</a:t>
            </a:r>
            <a:endParaRPr lang="ru-RU" sz="2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382588550"/>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211</TotalTime>
  <Words>3242</Words>
  <Application>Microsoft Office PowerPoint</Application>
  <PresentationFormat>Широкоэкранный</PresentationFormat>
  <Paragraphs>156</Paragraphs>
  <Slides>45</Slides>
  <Notes>0</Notes>
  <HiddenSlides>0</HiddenSlides>
  <MMClips>0</MMClips>
  <ScaleCrop>false</ScaleCrop>
  <HeadingPairs>
    <vt:vector size="6" baseType="variant">
      <vt:variant>
        <vt:lpstr>Использованные шрифты</vt:lpstr>
      </vt:variant>
      <vt:variant>
        <vt:i4>5</vt:i4>
      </vt:variant>
      <vt:variant>
        <vt:lpstr>Тема</vt:lpstr>
      </vt:variant>
      <vt:variant>
        <vt:i4>1</vt:i4>
      </vt:variant>
      <vt:variant>
        <vt:lpstr>Заголовки слайдов</vt:lpstr>
      </vt:variant>
      <vt:variant>
        <vt:i4>45</vt:i4>
      </vt:variant>
    </vt:vector>
  </HeadingPairs>
  <TitlesOfParts>
    <vt:vector size="51" baseType="lpstr">
      <vt:lpstr>-apple-system</vt:lpstr>
      <vt:lpstr>Arial</vt:lpstr>
      <vt:lpstr>Calibri</vt:lpstr>
      <vt:lpstr>Calibri Light</vt:lpstr>
      <vt:lpstr>Times New Roman</vt:lpstr>
      <vt:lpstr>Тема Office</vt:lpstr>
      <vt:lpstr>Подготовка к ЕГЭ по обществознанию. Разбор задания  25.</vt:lpstr>
      <vt:lpstr>Правила выполнения.</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ПРАКТИКУМ</vt:lpstr>
      <vt:lpstr>Работа 25.3</vt:lpstr>
      <vt:lpstr>Презентация PowerPoint</vt:lpstr>
      <vt:lpstr>Презентация PowerPoint</vt:lpstr>
      <vt:lpstr>Презентация PowerPoint</vt:lpstr>
      <vt:lpstr>Работа 25.2, 25.5</vt:lpstr>
      <vt:lpstr>Презентация PowerPoint</vt:lpstr>
      <vt:lpstr>Презентация PowerPoint</vt:lpstr>
      <vt:lpstr>Работа  25. 4.  25.7</vt:lpstr>
      <vt:lpstr>Презентация PowerPoint</vt:lpstr>
      <vt:lpstr>Презентация PowerPoint</vt:lpstr>
      <vt:lpstr>РАБОТА 25.7</vt:lpstr>
      <vt:lpstr>Презентация PowerPoint</vt:lpstr>
      <vt:lpstr>Презентация PowerPoint</vt:lpstr>
      <vt:lpstr>Презентация PowerPoint</vt:lpstr>
      <vt:lpstr>РАБОТА 25.6</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Задание 25 ЕГЭ  по обществознанию.</dc:title>
  <dc:creator>vgfsbewthne@outlook.com</dc:creator>
  <cp:lastModifiedBy>Ученик</cp:lastModifiedBy>
  <cp:revision>7</cp:revision>
  <dcterms:created xsi:type="dcterms:W3CDTF">2022-03-20T09:30:25Z</dcterms:created>
  <dcterms:modified xsi:type="dcterms:W3CDTF">2022-10-30T11:30:41Z</dcterms:modified>
</cp:coreProperties>
</file>